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91"/>
  </p:notesMasterIdLst>
  <p:handoutMasterIdLst>
    <p:handoutMasterId r:id="rId92"/>
  </p:handoutMasterIdLst>
  <p:sldIdLst>
    <p:sldId id="256" r:id="rId2"/>
    <p:sldId id="274" r:id="rId3"/>
    <p:sldId id="275" r:id="rId4"/>
    <p:sldId id="360" r:id="rId5"/>
    <p:sldId id="273" r:id="rId6"/>
    <p:sldId id="308" r:id="rId7"/>
    <p:sldId id="295" r:id="rId8"/>
    <p:sldId id="296" r:id="rId9"/>
    <p:sldId id="297" r:id="rId10"/>
    <p:sldId id="335" r:id="rId11"/>
    <p:sldId id="329" r:id="rId12"/>
    <p:sldId id="299" r:id="rId13"/>
    <p:sldId id="358" r:id="rId14"/>
    <p:sldId id="354" r:id="rId15"/>
    <p:sldId id="300" r:id="rId16"/>
    <p:sldId id="359" r:id="rId17"/>
    <p:sldId id="287" r:id="rId18"/>
    <p:sldId id="270" r:id="rId19"/>
    <p:sldId id="301" r:id="rId20"/>
    <p:sldId id="362" r:id="rId21"/>
    <p:sldId id="338" r:id="rId22"/>
    <p:sldId id="272" r:id="rId23"/>
    <p:sldId id="276" r:id="rId24"/>
    <p:sldId id="278" r:id="rId25"/>
    <p:sldId id="279" r:id="rId26"/>
    <p:sldId id="284" r:id="rId27"/>
    <p:sldId id="361" r:id="rId28"/>
    <p:sldId id="281" r:id="rId29"/>
    <p:sldId id="282" r:id="rId30"/>
    <p:sldId id="283" r:id="rId31"/>
    <p:sldId id="271" r:id="rId32"/>
    <p:sldId id="280" r:id="rId33"/>
    <p:sldId id="257" r:id="rId34"/>
    <p:sldId id="258" r:id="rId35"/>
    <p:sldId id="259" r:id="rId36"/>
    <p:sldId id="260" r:id="rId37"/>
    <p:sldId id="261" r:id="rId38"/>
    <p:sldId id="262" r:id="rId39"/>
    <p:sldId id="263" r:id="rId40"/>
    <p:sldId id="288" r:id="rId41"/>
    <p:sldId id="286" r:id="rId42"/>
    <p:sldId id="302" r:id="rId43"/>
    <p:sldId id="289" r:id="rId44"/>
    <p:sldId id="290" r:id="rId45"/>
    <p:sldId id="303" r:id="rId46"/>
    <p:sldId id="305" r:id="rId47"/>
    <p:sldId id="328" r:id="rId48"/>
    <p:sldId id="306" r:id="rId49"/>
    <p:sldId id="307" r:id="rId50"/>
    <p:sldId id="327" r:id="rId51"/>
    <p:sldId id="292" r:id="rId52"/>
    <p:sldId id="294" r:id="rId53"/>
    <p:sldId id="326" r:id="rId54"/>
    <p:sldId id="268" r:id="rId55"/>
    <p:sldId id="269" r:id="rId56"/>
    <p:sldId id="330" r:id="rId57"/>
    <p:sldId id="331" r:id="rId58"/>
    <p:sldId id="332" r:id="rId59"/>
    <p:sldId id="333" r:id="rId60"/>
    <p:sldId id="334" r:id="rId61"/>
    <p:sldId id="336" r:id="rId62"/>
    <p:sldId id="337" r:id="rId63"/>
    <p:sldId id="340" r:id="rId64"/>
    <p:sldId id="341" r:id="rId65"/>
    <p:sldId id="342" r:id="rId66"/>
    <p:sldId id="343" r:id="rId67"/>
    <p:sldId id="344" r:id="rId68"/>
    <p:sldId id="345" r:id="rId69"/>
    <p:sldId id="346" r:id="rId70"/>
    <p:sldId id="347" r:id="rId71"/>
    <p:sldId id="348" r:id="rId72"/>
    <p:sldId id="349" r:id="rId73"/>
    <p:sldId id="350" r:id="rId74"/>
    <p:sldId id="351" r:id="rId75"/>
    <p:sldId id="352" r:id="rId76"/>
    <p:sldId id="353" r:id="rId77"/>
    <p:sldId id="364" r:id="rId78"/>
    <p:sldId id="365" r:id="rId79"/>
    <p:sldId id="363" r:id="rId80"/>
    <p:sldId id="356" r:id="rId81"/>
    <p:sldId id="264" r:id="rId82"/>
    <p:sldId id="357" r:id="rId83"/>
    <p:sldId id="285" r:id="rId84"/>
    <p:sldId id="265" r:id="rId85"/>
    <p:sldId id="266" r:id="rId86"/>
    <p:sldId id="293" r:id="rId87"/>
    <p:sldId id="309" r:id="rId88"/>
    <p:sldId id="267" r:id="rId89"/>
    <p:sldId id="304" r:id="rId9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14C7C87-6F3A-4C15-8371-7765CAA30720}">
          <p14:sldIdLst>
            <p14:sldId id="256"/>
            <p14:sldId id="274"/>
            <p14:sldId id="275"/>
            <p14:sldId id="360"/>
            <p14:sldId id="273"/>
            <p14:sldId id="308"/>
            <p14:sldId id="295"/>
            <p14:sldId id="296"/>
            <p14:sldId id="297"/>
            <p14:sldId id="335"/>
            <p14:sldId id="329"/>
            <p14:sldId id="299"/>
            <p14:sldId id="358"/>
            <p14:sldId id="354"/>
            <p14:sldId id="300"/>
            <p14:sldId id="359"/>
          </p14:sldIdLst>
        </p14:section>
        <p14:section name="Tidy" id="{30FAD241-FAC3-4E47-AFEB-2FA09D825B3B}">
          <p14:sldIdLst>
            <p14:sldId id="287"/>
            <p14:sldId id="270"/>
            <p14:sldId id="301"/>
            <p14:sldId id="362"/>
            <p14:sldId id="338"/>
            <p14:sldId id="272"/>
            <p14:sldId id="276"/>
            <p14:sldId id="278"/>
            <p14:sldId id="279"/>
            <p14:sldId id="284"/>
            <p14:sldId id="361"/>
            <p14:sldId id="281"/>
            <p14:sldId id="282"/>
            <p14:sldId id="283"/>
          </p14:sldIdLst>
        </p14:section>
        <p14:section name="NASA" id="{254B1055-76A5-44B5-BCE3-E277B3A4272B}">
          <p14:sldIdLst>
            <p14:sldId id="271"/>
            <p14:sldId id="280"/>
            <p14:sldId id="257"/>
            <p14:sldId id="258"/>
            <p14:sldId id="259"/>
            <p14:sldId id="260"/>
            <p14:sldId id="261"/>
            <p14:sldId id="262"/>
            <p14:sldId id="263"/>
          </p14:sldIdLst>
        </p14:section>
        <p14:section name="broom" id="{20662124-1A47-448D-8CAD-61B93F3A5B59}">
          <p14:sldIdLst>
            <p14:sldId id="288"/>
            <p14:sldId id="286"/>
            <p14:sldId id="302"/>
            <p14:sldId id="289"/>
            <p14:sldId id="290"/>
            <p14:sldId id="303"/>
            <p14:sldId id="305"/>
            <p14:sldId id="328"/>
          </p14:sldIdLst>
        </p14:section>
        <p14:section name="Multiple models" id="{A4EEA888-7ADA-48F1-8140-C5E3C99D81A8}">
          <p14:sldIdLst>
            <p14:sldId id="306"/>
            <p14:sldId id="307"/>
            <p14:sldId id="327"/>
            <p14:sldId id="292"/>
            <p14:sldId id="294"/>
            <p14:sldId id="326"/>
          </p14:sldIdLst>
        </p14:section>
        <p14:section name="Tables" id="{3744769E-86D9-492E-8FB2-D1ABB74CF12E}">
          <p14:sldIdLst>
            <p14:sldId id="268"/>
            <p14:sldId id="269"/>
            <p14:sldId id="330"/>
            <p14:sldId id="331"/>
            <p14:sldId id="332"/>
            <p14:sldId id="333"/>
            <p14:sldId id="334"/>
            <p14:sldId id="336"/>
            <p14:sldId id="337"/>
          </p14:sldIdLst>
        </p14:section>
        <p14:section name="Writing" id="{08C305F9-0604-4253-A91B-0CEE9F4C4B46}">
          <p14:sldIdLst>
            <p14:sldId id="340"/>
            <p14:sldId id="341"/>
            <p14:sldId id="342"/>
            <p14:sldId id="343"/>
            <p14:sldId id="344"/>
            <p14:sldId id="345"/>
            <p14:sldId id="346"/>
            <p14:sldId id="347"/>
            <p14:sldId id="348"/>
            <p14:sldId id="349"/>
            <p14:sldId id="350"/>
            <p14:sldId id="351"/>
            <p14:sldId id="352"/>
            <p14:sldId id="353"/>
            <p14:sldId id="364"/>
            <p14:sldId id="365"/>
            <p14:sldId id="363"/>
            <p14:sldId id="356"/>
            <p14:sldId id="264"/>
            <p14:sldId id="357"/>
            <p14:sldId id="285"/>
            <p14:sldId id="265"/>
            <p14:sldId id="266"/>
            <p14:sldId id="293"/>
            <p14:sldId id="309"/>
            <p14:sldId id="267"/>
            <p14:sldId id="30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F8FB"/>
    <a:srgbClr val="C6DBEF"/>
    <a:srgbClr val="648E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0" d="100"/>
          <a:sy n="100" d="100"/>
        </p:scale>
        <p:origin x="762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9572"/>
    </p:cViewPr>
  </p:sorterViewPr>
  <p:notesViewPr>
    <p:cSldViewPr>
      <p:cViewPr varScale="1">
        <p:scale>
          <a:sx n="87" d="100"/>
          <a:sy n="87" d="100"/>
        </p:scale>
        <p:origin x="-2040" y="-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theme" Target="theme/theme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notesMaster" Target="notesMasters/notesMaster1.xml"/><Relationship Id="rId9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BD4FA9-F3CE-45B3-A980-C331C6F1EF65}" type="datetimeFigureOut">
              <a:rPr lang="en-US" smtClean="0"/>
              <a:t>3/6/2025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CD5E95-8CAD-4274-BFFA-CD87442DEA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7690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97098B-340E-4AC5-BF19-1FDED857DF2B}" type="datetimeFigureOut">
              <a:rPr lang="en-CA" smtClean="0"/>
              <a:t>2025-03-06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154008-1CEB-4853-9FB3-772C6C72A52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690403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solidFill>
            <a:srgbClr val="002060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D3657-2200-4D14-82C0-10C39B0F0F06}" type="datetime1">
              <a:rPr lang="en-US" smtClean="0"/>
              <a:t>3/6/2025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663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BAF55-A85E-4993-914E-FC1E5AA7DF24}" type="datetime1">
              <a:rPr lang="en-US" smtClean="0"/>
              <a:t>3/6/2025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1866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816E07-E1DB-44A4-A5E5-9F4B54E8C933}" type="datetime1">
              <a:rPr lang="en-US" smtClean="0"/>
              <a:t>3/6/2025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1791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SzPct val="120000"/>
              <a:defRPr sz="2800"/>
            </a:lvl1pPr>
            <a:lvl2pPr>
              <a:defRPr sz="2400"/>
            </a:lvl2pPr>
            <a:lvl3pPr marL="1143000" indent="-228600">
              <a:buClr>
                <a:srgbClr val="00B0F0"/>
              </a:buClr>
              <a:buSzPct val="110000"/>
              <a:buFont typeface="Arial" panose="020B0604020202020204" pitchFamily="34" charset="0"/>
              <a:buChar char="•"/>
              <a:defRPr sz="20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1AD17-B813-4477-8AFE-B1860CC59113}" type="datetime1">
              <a:rPr lang="en-US" smtClean="0"/>
              <a:t>3/6/2025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5579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75C0D-5C9E-48CC-8D31-F42D19FA8F7A}" type="datetime1">
              <a:rPr lang="en-US" smtClean="0"/>
              <a:t>3/6/2025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219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43000"/>
            <a:ext cx="4038600" cy="5105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3000"/>
            <a:ext cx="4038600" cy="5105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57551-0F2B-4F09-86FD-F7994CE83DC5}" type="datetime1">
              <a:rPr lang="en-US" smtClean="0"/>
              <a:t>3/6/2025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7015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9D2B2-4200-46B9-96C3-02A55D5FAA00}" type="datetime1">
              <a:rPr lang="en-US" smtClean="0"/>
              <a:t>3/6/2025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8767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FF7722-74E8-497F-A072-89677A2C2373}" type="datetime1">
              <a:rPr lang="en-US" smtClean="0"/>
              <a:t>3/6/2025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3631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6212E-B46B-426F-AE59-AA326827D9E0}" type="datetime1">
              <a:rPr lang="en-US" smtClean="0"/>
              <a:t>3/6/2025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6946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B81E8-09EA-4684-A39F-38DE1E49D20C}" type="datetime1">
              <a:rPr lang="en-US" smtClean="0"/>
              <a:t>3/6/2025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1098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5CC5F-056C-4047-9A5C-9F5B4BED129B}" type="datetime1">
              <a:rPr lang="en-US" smtClean="0"/>
              <a:t>3/6/2025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9378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  <a:prstGeom prst="rect">
            <a:avLst/>
          </a:prstGeom>
          <a:solidFill>
            <a:srgbClr val="002060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43000"/>
            <a:ext cx="8229600" cy="5105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171053-07BD-4A17-AC24-0A22EAA36098}" type="datetime1">
              <a:rPr lang="en-US" smtClean="0"/>
              <a:t>3/6/2025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4294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rgbClr val="0070C0"/>
        </a:buClr>
        <a:buSzPct val="115000"/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Clr>
          <a:srgbClr val="FF0000"/>
        </a:buClr>
        <a:buSzPct val="110000"/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friendly.github.io/6135/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sfirke.github.io/janitor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hyperlink" Target="http://lubridate.tidyverse.org/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5.png"/><Relationship Id="rId4" Type="http://schemas.openxmlformats.org/officeDocument/2006/relationships/hyperlink" Target="http://lubridate.tidyverse.org/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lubridate.tidyverse.org/" TargetMode="Externa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4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jpg"/><Relationship Id="rId4" Type="http://schemas.openxmlformats.org/officeDocument/2006/relationships/image" Target="../media/image45.em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arrickadenbuie.com/project/tidyexplain/" TargetMode="External"/><Relationship Id="rId2" Type="http://schemas.openxmlformats.org/officeDocument/2006/relationships/image" Target="../media/image56.gif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9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svg"/><Relationship Id="rId12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11" Type="http://schemas.openxmlformats.org/officeDocument/2006/relationships/image" Target="../media/image17.jp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opr.princeton.edu/workshops/Downloads/2016Jan_BroomRobinson.pdf" TargetMode="External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ran.r-project.org/web/packages/broom/vignettes/broom_and_dplyr.html" TargetMode="Externa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0.png"/><Relationship Id="rId7" Type="http://schemas.openxmlformats.org/officeDocument/2006/relationships/image" Target="../media/image1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svg"/><Relationship Id="rId10" Type="http://schemas.openxmlformats.org/officeDocument/2006/relationships/image" Target="../media/image26.png"/><Relationship Id="rId4" Type="http://schemas.openxmlformats.org/officeDocument/2006/relationships/image" Target="../media/image21.png"/><Relationship Id="rId9" Type="http://schemas.openxmlformats.org/officeDocument/2006/relationships/image" Target="../media/image25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gt.rstudio.com/" TargetMode="External"/><Relationship Id="rId7" Type="http://schemas.openxmlformats.org/officeDocument/2006/relationships/hyperlink" Target="https://vincentarelbundock.github.io/tinytable/" TargetMode="External"/><Relationship Id="rId2" Type="http://schemas.openxmlformats.org/officeDocument/2006/relationships/hyperlink" Target="https://cran.r-project.org/web/views/ReproducibleResearch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stanley4.github.io/apaTables/articles/apaTables.html" TargetMode="External"/><Relationship Id="rId5" Type="http://schemas.openxmlformats.org/officeDocument/2006/relationships/hyperlink" Target="https://cran.r-project.org/web/packages/stargazer/vignettes/stargazer.pdf" TargetMode="External"/><Relationship Id="rId4" Type="http://schemas.openxmlformats.org/officeDocument/2006/relationships/hyperlink" Target="https://ardata-fr.github.io/flextable-book/" TargetMode="Externa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hyperlink" Target="https://cran.r-project.org/web/packages/xtable/vignettes/xtableGallery.pdf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9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sv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sv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t.rstudio.com/" TargetMode="Externa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gif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vincentarelbundock.github.io/tinytable/" TargetMode="Externa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1.png"/><Relationship Id="rId5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3.jpe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studio.com/wp-content/uploads/2016/03/rmarkdown-cheatsheet-2.0.pdf" TargetMode="External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3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rentthorne/posterdown/wiki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5.png"/><Relationship Id="rId4" Type="http://schemas.openxmlformats.org/officeDocument/2006/relationships/image" Target="../media/image134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3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jpe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gplot2-exts.org/" TargetMode="External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hyperlink" Target="https://ggplot2-extended-book.com/" TargetMode="External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gif"/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thda.com/english/rpkgs/ggpubr/" TargetMode="External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7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0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7" Type="http://schemas.openxmlformats.org/officeDocument/2006/relationships/image" Target="../media/image93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200400"/>
            <a:ext cx="7772400" cy="1142999"/>
          </a:xfrm>
        </p:spPr>
        <p:txBody>
          <a:bodyPr>
            <a:noAutofit/>
          </a:bodyPr>
          <a:lstStyle/>
          <a:p>
            <a:r>
              <a:rPr lang="en-US" sz="4000" dirty="0"/>
              <a:t>ggplot2: Going further in the </a:t>
            </a:r>
            <a:r>
              <a:rPr lang="en-US" sz="4000" dirty="0" err="1"/>
              <a:t>tidyverse</a:t>
            </a:r>
            <a:endParaRPr lang="en-US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648200"/>
            <a:ext cx="6400800" cy="1752600"/>
          </a:xfrm>
        </p:spPr>
        <p:txBody>
          <a:bodyPr/>
          <a:lstStyle/>
          <a:p>
            <a:r>
              <a:rPr lang="en-US" dirty="0"/>
              <a:t>Michael Friendly</a:t>
            </a:r>
          </a:p>
          <a:p>
            <a:r>
              <a:rPr lang="en-US" dirty="0"/>
              <a:t>Psych 6135</a:t>
            </a:r>
          </a:p>
          <a:p>
            <a:pPr lvl="0"/>
            <a:r>
              <a:rPr lang="en-US" sz="2200" dirty="0">
                <a:solidFill>
                  <a:prstClr val="black">
                    <a:tint val="75000"/>
                  </a:prstClr>
                </a:solidFill>
                <a:hlinkClick r:id="rId2"/>
              </a:rPr>
              <a:t>https://friendly.github.io/6135/</a:t>
            </a:r>
            <a:r>
              <a:rPr lang="en-US" sz="2200" dirty="0">
                <a:solidFill>
                  <a:prstClr val="black">
                    <a:tint val="75000"/>
                  </a:prstClr>
                </a:solidFill>
              </a:rPr>
              <a:t> </a:t>
            </a:r>
            <a:endParaRPr lang="en-US" dirty="0"/>
          </a:p>
        </p:txBody>
      </p:sp>
      <p:pic>
        <p:nvPicPr>
          <p:cNvPr id="1026" name="Picture 2" descr="C:\Users\Friendly\AppData\Local\Temp\SNAGHTMLb1bead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506730"/>
            <a:ext cx="2312781" cy="2377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5229" y="457200"/>
            <a:ext cx="2447925" cy="2476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3" y="741879"/>
            <a:ext cx="2585714" cy="19071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 descr="A hexagon with a head and icons&#10;&#10;Description automatically generated">
            <a:extLst>
              <a:ext uri="{FF2B5EF4-FFF2-40B4-BE49-F238E27FC236}">
                <a16:creationId xmlns:a16="http://schemas.microsoft.com/office/drawing/2014/main" id="{D211B50C-5EC0-3915-9DB4-8966AAC1A8E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135" y="4659629"/>
            <a:ext cx="1063537" cy="1224000"/>
          </a:xfrm>
          <a:prstGeom prst="rect">
            <a:avLst/>
          </a:prstGeom>
        </p:spPr>
      </p:pic>
      <p:pic>
        <p:nvPicPr>
          <p:cNvPr id="5" name="Picture 4" descr="A hexagon with a head and icons&#10;&#10;Description automatically generated">
            <a:extLst>
              <a:ext uri="{FF2B5EF4-FFF2-40B4-BE49-F238E27FC236}">
                <a16:creationId xmlns:a16="http://schemas.microsoft.com/office/drawing/2014/main" id="{1225C11A-BC80-F298-D518-CC212D18EB2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7457" y="4659629"/>
            <a:ext cx="1063537" cy="12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4656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F3569B-CB81-4B7C-812F-F80A9CD05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Janitor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D46E36-1741-1D98-6390-A4B9C747D3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10</a:t>
            </a:fld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6D542D48-6D47-6104-C47D-17EAB9F17C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2362200"/>
            <a:ext cx="7620000" cy="258227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CD39941-4796-14F2-881C-8A7E576F94E0}"/>
              </a:ext>
            </a:extLst>
          </p:cNvPr>
          <p:cNvSpPr txBox="1"/>
          <p:nvPr/>
        </p:nvSpPr>
        <p:spPr>
          <a:xfrm>
            <a:off x="474778" y="1295400"/>
            <a:ext cx="32590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Unwanted header</a:t>
            </a:r>
          </a:p>
          <a:p>
            <a:r>
              <a:rPr lang="en-CA" dirty="0"/>
              <a:t>           Possibly duplicated rows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61FA2F-14B1-B123-13B2-B047E979C680}"/>
              </a:ext>
            </a:extLst>
          </p:cNvPr>
          <p:cNvSpPr txBox="1"/>
          <p:nvPr/>
        </p:nvSpPr>
        <p:spPr>
          <a:xfrm>
            <a:off x="4419600" y="1295400"/>
            <a:ext cx="3962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Illegal variable names</a:t>
            </a:r>
          </a:p>
          <a:p>
            <a:r>
              <a:rPr lang="en-CA" dirty="0"/>
              <a:t>            Rows / cols with no data</a:t>
            </a:r>
          </a:p>
        </p:txBody>
      </p:sp>
      <p:pic>
        <p:nvPicPr>
          <p:cNvPr id="8" name="Picture 7" descr="A green hexagon with white text&#10;&#10;Description automatically generated">
            <a:extLst>
              <a:ext uri="{FF2B5EF4-FFF2-40B4-BE49-F238E27FC236}">
                <a16:creationId xmlns:a16="http://schemas.microsoft.com/office/drawing/2014/main" id="{65A65F36-7E1E-44BC-C934-214BB6B3B3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73996"/>
            <a:ext cx="789410" cy="914400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DD99D13-921A-37FF-7674-593CD56D5B46}"/>
              </a:ext>
            </a:extLst>
          </p:cNvPr>
          <p:cNvCxnSpPr>
            <a:cxnSpLocks/>
          </p:cNvCxnSpPr>
          <p:nvPr/>
        </p:nvCxnSpPr>
        <p:spPr>
          <a:xfrm>
            <a:off x="685800" y="1600200"/>
            <a:ext cx="381000" cy="1035854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565D3B5-3334-8375-3C08-17605514E7A5}"/>
              </a:ext>
            </a:extLst>
          </p:cNvPr>
          <p:cNvCxnSpPr>
            <a:cxnSpLocks/>
          </p:cNvCxnSpPr>
          <p:nvPr/>
        </p:nvCxnSpPr>
        <p:spPr>
          <a:xfrm>
            <a:off x="1905000" y="1828800"/>
            <a:ext cx="0" cy="182880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D87F202-32B8-005B-0914-7CC3775C0C06}"/>
              </a:ext>
            </a:extLst>
          </p:cNvPr>
          <p:cNvCxnSpPr>
            <a:cxnSpLocks/>
          </p:cNvCxnSpPr>
          <p:nvPr/>
        </p:nvCxnSpPr>
        <p:spPr>
          <a:xfrm>
            <a:off x="4572000" y="1600200"/>
            <a:ext cx="0" cy="114300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B7538FE-D5C3-8318-267D-9826D80DBEAA}"/>
              </a:ext>
            </a:extLst>
          </p:cNvPr>
          <p:cNvCxnSpPr>
            <a:cxnSpLocks/>
          </p:cNvCxnSpPr>
          <p:nvPr/>
        </p:nvCxnSpPr>
        <p:spPr>
          <a:xfrm>
            <a:off x="4572000" y="1600200"/>
            <a:ext cx="533400" cy="114300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748A2E4-2E6B-80E6-5F88-ED9A2B2BEADD}"/>
              </a:ext>
            </a:extLst>
          </p:cNvPr>
          <p:cNvCxnSpPr>
            <a:cxnSpLocks/>
          </p:cNvCxnSpPr>
          <p:nvPr/>
        </p:nvCxnSpPr>
        <p:spPr>
          <a:xfrm>
            <a:off x="5562600" y="1941731"/>
            <a:ext cx="152400" cy="801469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22A4AECC-DB8D-2C08-C17C-CBBC8DDB6A16}"/>
              </a:ext>
            </a:extLst>
          </p:cNvPr>
          <p:cNvSpPr txBox="1"/>
          <p:nvPr/>
        </p:nvSpPr>
        <p:spPr>
          <a:xfrm>
            <a:off x="685800" y="6356350"/>
            <a:ext cx="5181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/>
              <a:t>Documentation: </a:t>
            </a:r>
            <a:r>
              <a:rPr lang="en-CA" sz="1400" dirty="0">
                <a:hlinkClick r:id="rId4"/>
              </a:rPr>
              <a:t>https://sfirke.github.io/janitor/</a:t>
            </a:r>
            <a:r>
              <a:rPr lang="en-CA" sz="1400" dirty="0"/>
              <a:t>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FD3625A-D17F-56AD-BDCF-2E85EE5B699B}"/>
              </a:ext>
            </a:extLst>
          </p:cNvPr>
          <p:cNvSpPr txBox="1"/>
          <p:nvPr/>
        </p:nvSpPr>
        <p:spPr>
          <a:xfrm>
            <a:off x="685800" y="5257800"/>
            <a:ext cx="7772400" cy="646331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dirty="0"/>
              <a:t>library(janitor)</a:t>
            </a:r>
          </a:p>
          <a:p>
            <a:r>
              <a:rPr lang="en-CA" dirty="0"/>
              <a:t>Data &lt;- </a:t>
            </a:r>
            <a:r>
              <a:rPr lang="en-CA" dirty="0" err="1"/>
              <a:t>read_excel</a:t>
            </a:r>
            <a:r>
              <a:rPr lang="en-CA" dirty="0"/>
              <a:t>(dirty.xlsx) |&gt; </a:t>
            </a:r>
            <a:r>
              <a:rPr lang="en-CA" dirty="0" err="1"/>
              <a:t>clean_names</a:t>
            </a:r>
            <a:r>
              <a:rPr lang="en-CA" dirty="0"/>
              <a:t>() |&gt; </a:t>
            </a:r>
            <a:r>
              <a:rPr lang="en-CA" dirty="0" err="1"/>
              <a:t>remove_empty</a:t>
            </a:r>
            <a:r>
              <a:rPr lang="en-CA" dirty="0"/>
              <a:t>() |&gt; …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A2AD04-7BA3-42B8-142B-E50C71A6F868}"/>
              </a:ext>
            </a:extLst>
          </p:cNvPr>
          <p:cNvSpPr txBox="1"/>
          <p:nvPr/>
        </p:nvSpPr>
        <p:spPr>
          <a:xfrm>
            <a:off x="3581400" y="1525369"/>
            <a:ext cx="91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Weird dates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ED040BD-F0AE-A11F-42C6-AA9AFE8A0A9A}"/>
              </a:ext>
            </a:extLst>
          </p:cNvPr>
          <p:cNvCxnSpPr/>
          <p:nvPr/>
        </p:nvCxnSpPr>
        <p:spPr>
          <a:xfrm>
            <a:off x="3886200" y="2118127"/>
            <a:ext cx="152400" cy="51792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86263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197C83-3EEB-4BC5-A355-9301F75F6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lubridate</a:t>
            </a:r>
            <a:r>
              <a:rPr lang="en-US" dirty="0"/>
              <a:t>: Dates &amp; times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287810-C283-4C4B-AE44-996C795BC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11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AB498D-E75B-4000-99FB-51353A7F56F3}"/>
              </a:ext>
            </a:extLst>
          </p:cNvPr>
          <p:cNvSpPr txBox="1"/>
          <p:nvPr/>
        </p:nvSpPr>
        <p:spPr>
          <a:xfrm>
            <a:off x="304800" y="6229123"/>
            <a:ext cx="480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Learn more at: </a:t>
            </a:r>
            <a:r>
              <a:rPr lang="en-US" dirty="0">
                <a:hlinkClick r:id="rId2"/>
              </a:rPr>
              <a:t>http://lubridate.tidyverse.org</a:t>
            </a:r>
            <a:r>
              <a:rPr lang="en-US" dirty="0"/>
              <a:t>  </a:t>
            </a:r>
          </a:p>
        </p:txBody>
      </p:sp>
      <p:pic>
        <p:nvPicPr>
          <p:cNvPr id="9" name="Picture 8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35BEB659-75AE-43FD-96AE-50B43753A2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682" y="248658"/>
            <a:ext cx="710469" cy="822960"/>
          </a:xfrm>
          <a:prstGeom prst="rect">
            <a:avLst/>
          </a:prstGeom>
        </p:spPr>
      </p:pic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055C0FAD-FF6A-468B-93DA-BEBC6A930A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087" y="1328679"/>
            <a:ext cx="4306122" cy="4724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DBEC550-0B69-4C21-885E-94807D79A44D}"/>
              </a:ext>
            </a:extLst>
          </p:cNvPr>
          <p:cNvSpPr txBox="1"/>
          <p:nvPr/>
        </p:nvSpPr>
        <p:spPr>
          <a:xfrm>
            <a:off x="5005913" y="2433459"/>
            <a:ext cx="3680887" cy="3662541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B050"/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# parse dates in various formats</a:t>
            </a:r>
          </a:p>
          <a:p>
            <a:r>
              <a:rPr lang="en-US" sz="1400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ymd</a:t>
            </a:r>
            <a:r>
              <a:rPr lang="en-US" sz="1400" dirty="0">
                <a:latin typeface="Fira Code" pitchFamily="1" charset="0"/>
                <a:ea typeface="Fira Code" pitchFamily="1" charset="0"/>
                <a:cs typeface="Fira Code" pitchFamily="1" charset="0"/>
              </a:rPr>
              <a:t>("20210604")</a:t>
            </a:r>
          </a:p>
          <a:p>
            <a:r>
              <a:rPr lang="en-US" sz="1400" dirty="0">
                <a:latin typeface="Fira Code" pitchFamily="1" charset="0"/>
                <a:ea typeface="Fira Code" pitchFamily="1" charset="0"/>
                <a:cs typeface="Fira Code" pitchFamily="1" charset="0"/>
              </a:rPr>
              <a:t>#&gt; [1] "2021-06-04"</a:t>
            </a:r>
          </a:p>
          <a:p>
            <a:r>
              <a:rPr lang="en-US" sz="1400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mdy</a:t>
            </a:r>
            <a:r>
              <a:rPr lang="en-US" sz="1400" dirty="0">
                <a:latin typeface="Fira Code" pitchFamily="1" charset="0"/>
                <a:ea typeface="Fira Code" pitchFamily="1" charset="0"/>
                <a:cs typeface="Fira Code" pitchFamily="1" charset="0"/>
              </a:rPr>
              <a:t>("06-04-2021")</a:t>
            </a:r>
          </a:p>
          <a:p>
            <a:r>
              <a:rPr lang="en-US" sz="1400" dirty="0">
                <a:latin typeface="Fira Code" pitchFamily="1" charset="0"/>
                <a:ea typeface="Fira Code" pitchFamily="1" charset="0"/>
                <a:cs typeface="Fira Code" pitchFamily="1" charset="0"/>
              </a:rPr>
              <a:t>#&gt; [1] "2021-06-04"</a:t>
            </a:r>
          </a:p>
          <a:p>
            <a:r>
              <a:rPr lang="en-US" sz="1400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dmy</a:t>
            </a:r>
            <a:r>
              <a:rPr lang="en-US" sz="1400" dirty="0">
                <a:latin typeface="Fira Code" pitchFamily="1" charset="0"/>
                <a:ea typeface="Fira Code" pitchFamily="1" charset="0"/>
                <a:cs typeface="Fira Code" pitchFamily="1" charset="0"/>
              </a:rPr>
              <a:t>("04/06/2021")</a:t>
            </a:r>
          </a:p>
          <a:p>
            <a:r>
              <a:rPr lang="en-US" sz="1400" dirty="0">
                <a:latin typeface="Fira Code" pitchFamily="1" charset="0"/>
                <a:ea typeface="Fira Code" pitchFamily="1" charset="0"/>
                <a:cs typeface="Fira Code" pitchFamily="1" charset="0"/>
              </a:rPr>
              <a:t>#&gt; [1] "2021-06-04"</a:t>
            </a:r>
          </a:p>
          <a:p>
            <a:endParaRPr lang="en-US" sz="1600" dirty="0"/>
          </a:p>
          <a:p>
            <a:r>
              <a:rPr lang="en-US" sz="1200" dirty="0">
                <a:solidFill>
                  <a:srgbClr val="00B050"/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# extract date components</a:t>
            </a:r>
          </a:p>
          <a:p>
            <a:r>
              <a:rPr lang="en-US" sz="1200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minard_bday</a:t>
            </a:r>
            <a:r>
              <a:rPr lang="en-US" sz="1200" dirty="0">
                <a:latin typeface="Fira Code" pitchFamily="1" charset="0"/>
                <a:ea typeface="Fira Code" pitchFamily="1" charset="0"/>
                <a:cs typeface="Fira Code" pitchFamily="1" charset="0"/>
              </a:rPr>
              <a:t> &lt;- </a:t>
            </a:r>
            <a:r>
              <a:rPr lang="en-US" sz="1200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ymd</a:t>
            </a:r>
            <a:r>
              <a:rPr lang="en-US" sz="1200" dirty="0">
                <a:latin typeface="Fira Code" pitchFamily="1" charset="0"/>
                <a:ea typeface="Fira Code" pitchFamily="1" charset="0"/>
                <a:cs typeface="Fira Code" pitchFamily="1" charset="0"/>
              </a:rPr>
              <a:t>("1781-03-27")</a:t>
            </a:r>
          </a:p>
          <a:p>
            <a:r>
              <a:rPr lang="en-US" sz="1200" dirty="0">
                <a:highlight>
                  <a:srgbClr val="FFFF00"/>
                </a:highlight>
                <a:latin typeface="Fira Code" pitchFamily="1" charset="0"/>
                <a:ea typeface="Fira Code" pitchFamily="1" charset="0"/>
                <a:cs typeface="Fira Code" pitchFamily="1" charset="0"/>
              </a:rPr>
              <a:t>year</a:t>
            </a:r>
            <a:r>
              <a:rPr lang="en-US" sz="1200" dirty="0">
                <a:latin typeface="Fira Code" pitchFamily="1" charset="0"/>
                <a:ea typeface="Fira Code" pitchFamily="1" charset="0"/>
                <a:cs typeface="Fira Code" pitchFamily="1" charset="0"/>
              </a:rPr>
              <a:t>(</a:t>
            </a:r>
            <a:r>
              <a:rPr lang="en-US" sz="1200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minard_bday</a:t>
            </a:r>
            <a:r>
              <a:rPr lang="en-US" sz="1200" dirty="0">
                <a:latin typeface="Fira Code" pitchFamily="1" charset="0"/>
                <a:ea typeface="Fira Code" pitchFamily="1" charset="0"/>
                <a:cs typeface="Fira Code" pitchFamily="1" charset="0"/>
              </a:rPr>
              <a:t>)</a:t>
            </a:r>
          </a:p>
          <a:p>
            <a:r>
              <a:rPr lang="en-US" sz="1200" dirty="0">
                <a:latin typeface="Fira Code" pitchFamily="1" charset="0"/>
                <a:ea typeface="Fira Code" pitchFamily="1" charset="0"/>
                <a:cs typeface="Fira Code" pitchFamily="1" charset="0"/>
              </a:rPr>
              <a:t>#&gt; [1] 1781</a:t>
            </a:r>
          </a:p>
          <a:p>
            <a:r>
              <a:rPr lang="en-US" sz="1200" dirty="0">
                <a:latin typeface="Fira Code" pitchFamily="1" charset="0"/>
                <a:ea typeface="Fira Code" pitchFamily="1" charset="0"/>
                <a:cs typeface="Fira Code" pitchFamily="1" charset="0"/>
              </a:rPr>
              <a:t>month.name[</a:t>
            </a:r>
            <a:r>
              <a:rPr lang="en-US" sz="1200" dirty="0">
                <a:highlight>
                  <a:srgbClr val="FFFF00"/>
                </a:highlight>
                <a:latin typeface="Fira Code" pitchFamily="1" charset="0"/>
                <a:ea typeface="Fira Code" pitchFamily="1" charset="0"/>
                <a:cs typeface="Fira Code" pitchFamily="1" charset="0"/>
              </a:rPr>
              <a:t>month</a:t>
            </a:r>
            <a:r>
              <a:rPr lang="en-US" sz="1200" dirty="0">
                <a:latin typeface="Fira Code" pitchFamily="1" charset="0"/>
                <a:ea typeface="Fira Code" pitchFamily="1" charset="0"/>
                <a:cs typeface="Fira Code" pitchFamily="1" charset="0"/>
              </a:rPr>
              <a:t>(</a:t>
            </a:r>
            <a:r>
              <a:rPr lang="en-US" sz="1200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minard_bday</a:t>
            </a:r>
            <a:r>
              <a:rPr lang="en-US" sz="1200" dirty="0">
                <a:latin typeface="Fira Code" pitchFamily="1" charset="0"/>
                <a:ea typeface="Fira Code" pitchFamily="1" charset="0"/>
                <a:cs typeface="Fira Code" pitchFamily="1" charset="0"/>
              </a:rPr>
              <a:t>)]</a:t>
            </a:r>
          </a:p>
          <a:p>
            <a:r>
              <a:rPr lang="en-US" sz="1200" dirty="0">
                <a:latin typeface="Fira Code" pitchFamily="1" charset="0"/>
                <a:ea typeface="Fira Code" pitchFamily="1" charset="0"/>
                <a:cs typeface="Fira Code" pitchFamily="1" charset="0"/>
              </a:rPr>
              <a:t>#&gt; [1] "March"</a:t>
            </a:r>
          </a:p>
          <a:p>
            <a:endParaRPr lang="en-US" sz="1200" dirty="0">
              <a:latin typeface="Fira Code" pitchFamily="1" charset="0"/>
              <a:ea typeface="Fira Code" pitchFamily="1" charset="0"/>
              <a:cs typeface="Fira Code" pitchFamily="1" charset="0"/>
            </a:endParaRPr>
          </a:p>
          <a:p>
            <a:r>
              <a:rPr lang="en-US" sz="1200" dirty="0">
                <a:solidFill>
                  <a:srgbClr val="00B050"/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# date arithmetic: how old is Minard</a:t>
            </a:r>
            <a:r>
              <a:rPr lang="en-US" sz="1200" dirty="0">
                <a:latin typeface="Fira Code" pitchFamily="1" charset="0"/>
                <a:ea typeface="Fira Code" pitchFamily="1" charset="0"/>
                <a:cs typeface="Fira Code" pitchFamily="1" charset="0"/>
              </a:rPr>
              <a:t>?</a:t>
            </a:r>
          </a:p>
          <a:p>
            <a:r>
              <a:rPr lang="en-US" sz="1200" dirty="0">
                <a:latin typeface="Fira Code" pitchFamily="1" charset="0"/>
                <a:ea typeface="Fira Code" pitchFamily="1" charset="0"/>
                <a:cs typeface="Fira Code" pitchFamily="1" charset="0"/>
              </a:rPr>
              <a:t>year(today()) - year(</a:t>
            </a:r>
            <a:r>
              <a:rPr lang="en-US" sz="1200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minard_bday</a:t>
            </a:r>
            <a:r>
              <a:rPr lang="en-US" sz="1200" dirty="0">
                <a:latin typeface="Fira Code" pitchFamily="1" charset="0"/>
                <a:ea typeface="Fira Code" pitchFamily="1" charset="0"/>
                <a:cs typeface="Fira Code" pitchFamily="1" charset="0"/>
              </a:rPr>
              <a:t>)</a:t>
            </a:r>
          </a:p>
          <a:p>
            <a:r>
              <a:rPr lang="en-US" sz="1200" dirty="0">
                <a:latin typeface="Fira Code" pitchFamily="1" charset="0"/>
                <a:ea typeface="Fira Code" pitchFamily="1" charset="0"/>
                <a:cs typeface="Fira Code" pitchFamily="1" charset="0"/>
              </a:rPr>
              <a:t>#&gt; [1] 244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F8A273-8BA5-BC51-1E24-44F2313B5575}"/>
              </a:ext>
            </a:extLst>
          </p:cNvPr>
          <p:cNvSpPr txBox="1"/>
          <p:nvPr/>
        </p:nvSpPr>
        <p:spPr>
          <a:xfrm>
            <a:off x="4800600" y="1328679"/>
            <a:ext cx="3886200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dirty="0"/>
              <a:t>Dates &amp; times come in so many forms!</a:t>
            </a:r>
          </a:p>
        </p:txBody>
      </p:sp>
    </p:spTree>
    <p:extLst>
      <p:ext uri="{BB962C8B-B14F-4D97-AF65-F5344CB8AC3E}">
        <p14:creationId xmlns:p14="http://schemas.microsoft.com/office/powerpoint/2010/main" val="14372636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89734-3629-4753-B633-DE893BD7D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stringr</a:t>
            </a:r>
            <a:r>
              <a:rPr lang="en-US" dirty="0"/>
              <a:t>: Manipulating strings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954C4B2-4447-4D04-B772-D136F69EF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6296D1-8778-4DD4-A449-6E19B68159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524" y="1143000"/>
            <a:ext cx="6590476" cy="2457143"/>
          </a:xfrm>
          <a:prstGeom prst="rect">
            <a:avLst/>
          </a:prstGeom>
        </p:spPr>
      </p:pic>
      <p:pic>
        <p:nvPicPr>
          <p:cNvPr id="7" name="Picture 6" descr="Text, letter&#10;&#10;Description automatically generated">
            <a:extLst>
              <a:ext uri="{FF2B5EF4-FFF2-40B4-BE49-F238E27FC236}">
                <a16:creationId xmlns:a16="http://schemas.microsoft.com/office/drawing/2014/main" id="{36FE6B32-0559-443D-9444-41B613189E3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791"/>
          <a:stretch/>
        </p:blipFill>
        <p:spPr>
          <a:xfrm>
            <a:off x="981905" y="3653877"/>
            <a:ext cx="6638095" cy="271335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30CF4C2-6C68-48B0-BB55-E81AB0D732AF}"/>
              </a:ext>
            </a:extLst>
          </p:cNvPr>
          <p:cNvSpPr/>
          <p:nvPr/>
        </p:nvSpPr>
        <p:spPr>
          <a:xfrm>
            <a:off x="762000" y="6470620"/>
            <a:ext cx="375801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Learn more at: </a:t>
            </a:r>
            <a:r>
              <a:rPr lang="en-US" sz="1600" dirty="0">
                <a:hlinkClick r:id="rId4"/>
              </a:rPr>
              <a:t>http://stringr.tidyverse.org</a:t>
            </a:r>
            <a:r>
              <a:rPr lang="en-US" sz="1600" dirty="0"/>
              <a:t>  </a:t>
            </a:r>
          </a:p>
        </p:txBody>
      </p:sp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1C6F7E5D-9475-499F-8C8E-1479CE30F1F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786" y="243840"/>
            <a:ext cx="710738" cy="822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2860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BF3479A-41F3-72E1-7234-4B21EEB289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13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B1F5B8-E55C-742C-5B0A-B54FCDA4CFDD}"/>
              </a:ext>
            </a:extLst>
          </p:cNvPr>
          <p:cNvSpPr txBox="1"/>
          <p:nvPr/>
        </p:nvSpPr>
        <p:spPr>
          <a:xfrm>
            <a:off x="457200" y="609600"/>
            <a:ext cx="4572000" cy="5693866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sz="1400" dirty="0">
                <a:ea typeface="Fira Code" pitchFamily="1" charset="0"/>
                <a:cs typeface="Fira Code" pitchFamily="1" charset="0"/>
              </a:rPr>
              <a:t>&gt; library(</a:t>
            </a:r>
            <a:r>
              <a:rPr lang="en-CA" sz="1400" dirty="0" err="1">
                <a:ea typeface="Fira Code" pitchFamily="1" charset="0"/>
                <a:cs typeface="Fira Code" pitchFamily="1" charset="0"/>
              </a:rPr>
              <a:t>stringr</a:t>
            </a:r>
            <a:r>
              <a:rPr lang="en-CA" sz="1400" dirty="0">
                <a:ea typeface="Fira Code" pitchFamily="1" charset="0"/>
                <a:cs typeface="Fira Code" pitchFamily="1" charset="0"/>
              </a:rPr>
              <a:t>)</a:t>
            </a:r>
          </a:p>
          <a:p>
            <a:r>
              <a:rPr lang="en-CA" sz="1400" dirty="0">
                <a:ea typeface="Fira Code" pitchFamily="1" charset="0"/>
                <a:cs typeface="Fira Code" pitchFamily="1" charset="0"/>
              </a:rPr>
              <a:t>&gt; x &lt;- c("house", "car", "plant", "telephone", "arm chair")</a:t>
            </a:r>
          </a:p>
          <a:p>
            <a:r>
              <a:rPr lang="en-CA" sz="1400" dirty="0">
                <a:ea typeface="Fira Code" pitchFamily="1" charset="0"/>
                <a:cs typeface="Fira Code" pitchFamily="1" charset="0"/>
              </a:rPr>
              <a:t>&gt; print(x)</a:t>
            </a:r>
          </a:p>
          <a:p>
            <a:r>
              <a:rPr lang="en-CA" sz="1400" dirty="0">
                <a:ea typeface="Fira Code" pitchFamily="1" charset="0"/>
                <a:cs typeface="Fira Code" pitchFamily="1" charset="0"/>
              </a:rPr>
              <a:t>[1] "house"     "car"       "plant"     "telephone" "arm chair"</a:t>
            </a:r>
          </a:p>
          <a:p>
            <a:endParaRPr lang="en-CA" sz="1400" dirty="0">
              <a:ea typeface="Fira Code" pitchFamily="1" charset="0"/>
              <a:cs typeface="Fira Code" pitchFamily="1" charset="0"/>
            </a:endParaRPr>
          </a:p>
          <a:p>
            <a:r>
              <a:rPr lang="en-CA" sz="1400" dirty="0">
                <a:ea typeface="Fira Code" pitchFamily="1" charset="0"/>
                <a:cs typeface="Fira Code" pitchFamily="1" charset="0"/>
              </a:rPr>
              <a:t>&gt; # how many letters?</a:t>
            </a:r>
          </a:p>
          <a:p>
            <a:r>
              <a:rPr lang="en-CA" sz="1400" dirty="0">
                <a:ea typeface="Fira Code" pitchFamily="1" charset="0"/>
                <a:cs typeface="Fira Code" pitchFamily="1" charset="0"/>
              </a:rPr>
              <a:t>&gt; </a:t>
            </a:r>
            <a:r>
              <a:rPr lang="en-CA" sz="1400" dirty="0" err="1">
                <a:ea typeface="Fira Code" pitchFamily="1" charset="0"/>
                <a:cs typeface="Fira Code" pitchFamily="1" charset="0"/>
              </a:rPr>
              <a:t>str_length</a:t>
            </a:r>
            <a:r>
              <a:rPr lang="en-CA" sz="1400" dirty="0">
                <a:ea typeface="Fira Code" pitchFamily="1" charset="0"/>
                <a:cs typeface="Fira Code" pitchFamily="1" charset="0"/>
              </a:rPr>
              <a:t>(x)</a:t>
            </a:r>
          </a:p>
          <a:p>
            <a:r>
              <a:rPr lang="en-CA" sz="1400" dirty="0">
                <a:ea typeface="Fira Code" pitchFamily="1" charset="0"/>
                <a:cs typeface="Fira Code" pitchFamily="1" charset="0"/>
              </a:rPr>
              <a:t>[1] 5 3 5 9 9</a:t>
            </a:r>
          </a:p>
          <a:p>
            <a:r>
              <a:rPr lang="en-CA" sz="1400" dirty="0">
                <a:ea typeface="Fira Code" pitchFamily="1" charset="0"/>
                <a:cs typeface="Fira Code" pitchFamily="1" charset="0"/>
              </a:rPr>
              <a:t> </a:t>
            </a:r>
          </a:p>
          <a:p>
            <a:r>
              <a:rPr lang="en-CA" sz="1400" dirty="0">
                <a:ea typeface="Fira Code" pitchFamily="1" charset="0"/>
                <a:cs typeface="Fira Code" pitchFamily="1" charset="0"/>
              </a:rPr>
              <a:t>&gt; # detecting characters</a:t>
            </a:r>
          </a:p>
          <a:p>
            <a:r>
              <a:rPr lang="en-CA" sz="1400" dirty="0">
                <a:ea typeface="Fira Code" pitchFamily="1" charset="0"/>
                <a:cs typeface="Fira Code" pitchFamily="1" charset="0"/>
              </a:rPr>
              <a:t>&gt; </a:t>
            </a:r>
            <a:r>
              <a:rPr lang="en-CA" sz="1400" dirty="0" err="1">
                <a:ea typeface="Fira Code" pitchFamily="1" charset="0"/>
                <a:cs typeface="Fira Code" pitchFamily="1" charset="0"/>
              </a:rPr>
              <a:t>str_detect</a:t>
            </a:r>
            <a:r>
              <a:rPr lang="en-CA" sz="1400" dirty="0">
                <a:ea typeface="Fira Code" pitchFamily="1" charset="0"/>
                <a:cs typeface="Fira Code" pitchFamily="1" charset="0"/>
              </a:rPr>
              <a:t>(x, "</a:t>
            </a:r>
            <a:r>
              <a:rPr lang="en-CA" sz="1400" dirty="0" err="1">
                <a:ea typeface="Fira Code" pitchFamily="1" charset="0"/>
                <a:cs typeface="Fira Code" pitchFamily="1" charset="0"/>
              </a:rPr>
              <a:t>ar</a:t>
            </a:r>
            <a:r>
              <a:rPr lang="en-CA" sz="1400" dirty="0">
                <a:ea typeface="Fira Code" pitchFamily="1" charset="0"/>
                <a:cs typeface="Fira Code" pitchFamily="1" charset="0"/>
              </a:rPr>
              <a:t>")</a:t>
            </a:r>
          </a:p>
          <a:p>
            <a:r>
              <a:rPr lang="en-CA" sz="1400" dirty="0">
                <a:ea typeface="Fira Code" pitchFamily="1" charset="0"/>
                <a:cs typeface="Fira Code" pitchFamily="1" charset="0"/>
              </a:rPr>
              <a:t>[1] FALSE  TRUE FALSE </a:t>
            </a:r>
            <a:r>
              <a:rPr lang="en-CA" sz="1400" dirty="0" err="1">
                <a:ea typeface="Fira Code" pitchFamily="1" charset="0"/>
                <a:cs typeface="Fira Code" pitchFamily="1" charset="0"/>
              </a:rPr>
              <a:t>FALSE</a:t>
            </a:r>
            <a:r>
              <a:rPr lang="en-CA" sz="1400" dirty="0">
                <a:ea typeface="Fira Code" pitchFamily="1" charset="0"/>
                <a:cs typeface="Fira Code" pitchFamily="1" charset="0"/>
              </a:rPr>
              <a:t>  TRUE</a:t>
            </a:r>
          </a:p>
          <a:p>
            <a:endParaRPr lang="en-CA" sz="1400" dirty="0">
              <a:ea typeface="Fira Code" pitchFamily="1" charset="0"/>
              <a:cs typeface="Fira Code" pitchFamily="1" charset="0"/>
            </a:endParaRPr>
          </a:p>
          <a:p>
            <a:r>
              <a:rPr lang="en-CA" sz="1400" dirty="0">
                <a:ea typeface="Fira Code" pitchFamily="1" charset="0"/>
                <a:cs typeface="Fira Code" pitchFamily="1" charset="0"/>
              </a:rPr>
              <a:t>&gt; # which ones match?</a:t>
            </a:r>
          </a:p>
          <a:p>
            <a:r>
              <a:rPr lang="en-CA" sz="1400" dirty="0">
                <a:ea typeface="Fira Code" pitchFamily="1" charset="0"/>
                <a:cs typeface="Fira Code" pitchFamily="1" charset="0"/>
              </a:rPr>
              <a:t>&gt; x[</a:t>
            </a:r>
            <a:r>
              <a:rPr lang="en-CA" sz="1400" dirty="0" err="1">
                <a:ea typeface="Fira Code" pitchFamily="1" charset="0"/>
                <a:cs typeface="Fira Code" pitchFamily="1" charset="0"/>
              </a:rPr>
              <a:t>str_detect</a:t>
            </a:r>
            <a:r>
              <a:rPr lang="en-CA" sz="1400" dirty="0">
                <a:ea typeface="Fira Code" pitchFamily="1" charset="0"/>
                <a:cs typeface="Fira Code" pitchFamily="1" charset="0"/>
              </a:rPr>
              <a:t>(x, "</a:t>
            </a:r>
            <a:r>
              <a:rPr lang="en-CA" sz="1400" dirty="0" err="1">
                <a:ea typeface="Fira Code" pitchFamily="1" charset="0"/>
                <a:cs typeface="Fira Code" pitchFamily="1" charset="0"/>
              </a:rPr>
              <a:t>ar</a:t>
            </a:r>
            <a:r>
              <a:rPr lang="en-CA" sz="1400" dirty="0">
                <a:ea typeface="Fira Code" pitchFamily="1" charset="0"/>
                <a:cs typeface="Fira Code" pitchFamily="1" charset="0"/>
              </a:rPr>
              <a:t>")]</a:t>
            </a:r>
          </a:p>
          <a:p>
            <a:r>
              <a:rPr lang="en-CA" sz="1400" dirty="0">
                <a:ea typeface="Fira Code" pitchFamily="1" charset="0"/>
                <a:cs typeface="Fira Code" pitchFamily="1" charset="0"/>
              </a:rPr>
              <a:t>[1] "car"       "arm chair“</a:t>
            </a:r>
          </a:p>
          <a:p>
            <a:endParaRPr lang="en-CA" sz="1400" dirty="0">
              <a:ea typeface="Fira Code" pitchFamily="1" charset="0"/>
              <a:cs typeface="Fira Code" pitchFamily="1" charset="0"/>
            </a:endParaRPr>
          </a:p>
          <a:p>
            <a:r>
              <a:rPr lang="en-CA" sz="1400" dirty="0">
                <a:ea typeface="Fira Code" pitchFamily="1" charset="0"/>
                <a:cs typeface="Fira Code" pitchFamily="1" charset="0"/>
              </a:rPr>
              <a:t>&gt; # replacing characters</a:t>
            </a:r>
          </a:p>
          <a:p>
            <a:r>
              <a:rPr lang="en-CA" sz="1400" dirty="0">
                <a:ea typeface="Fira Code" pitchFamily="1" charset="0"/>
                <a:cs typeface="Fira Code" pitchFamily="1" charset="0"/>
              </a:rPr>
              <a:t>&gt; </a:t>
            </a:r>
            <a:r>
              <a:rPr lang="en-CA" sz="1400" dirty="0" err="1">
                <a:ea typeface="Fira Code" pitchFamily="1" charset="0"/>
                <a:cs typeface="Fira Code" pitchFamily="1" charset="0"/>
              </a:rPr>
              <a:t>str_replace</a:t>
            </a:r>
            <a:r>
              <a:rPr lang="en-CA" sz="1400" dirty="0">
                <a:ea typeface="Fira Code" pitchFamily="1" charset="0"/>
                <a:cs typeface="Fira Code" pitchFamily="1" charset="0"/>
              </a:rPr>
              <a:t>(x, "</a:t>
            </a:r>
            <a:r>
              <a:rPr lang="en-CA" sz="1400" dirty="0" err="1">
                <a:ea typeface="Fira Code" pitchFamily="1" charset="0"/>
                <a:cs typeface="Fira Code" pitchFamily="1" charset="0"/>
              </a:rPr>
              <a:t>ar</a:t>
            </a:r>
            <a:r>
              <a:rPr lang="en-CA" sz="1400" dirty="0">
                <a:ea typeface="Fira Code" pitchFamily="1" charset="0"/>
                <a:cs typeface="Fira Code" pitchFamily="1" charset="0"/>
              </a:rPr>
              <a:t>", "**")</a:t>
            </a:r>
          </a:p>
          <a:p>
            <a:r>
              <a:rPr lang="en-CA" sz="1400" dirty="0">
                <a:ea typeface="Fira Code" pitchFamily="1" charset="0"/>
                <a:cs typeface="Fira Code" pitchFamily="1" charset="0"/>
              </a:rPr>
              <a:t>[1] "house"     "c**"       "plant"     "telephone" "**m chair"</a:t>
            </a:r>
          </a:p>
          <a:p>
            <a:r>
              <a:rPr lang="en-CA" sz="1400" dirty="0">
                <a:ea typeface="Fira Code" pitchFamily="1" charset="0"/>
                <a:cs typeface="Fira Code" pitchFamily="1" charset="0"/>
              </a:rPr>
              <a:t>&gt; x |&gt; </a:t>
            </a:r>
            <a:r>
              <a:rPr lang="en-CA" sz="1400" dirty="0" err="1">
                <a:ea typeface="Fira Code" pitchFamily="1" charset="0"/>
                <a:cs typeface="Fira Code" pitchFamily="1" charset="0"/>
              </a:rPr>
              <a:t>str_replace</a:t>
            </a:r>
            <a:r>
              <a:rPr lang="en-CA" sz="1400" dirty="0">
                <a:ea typeface="Fira Code" pitchFamily="1" charset="0"/>
                <a:cs typeface="Fira Code" pitchFamily="1" charset="0"/>
              </a:rPr>
              <a:t>("</a:t>
            </a:r>
            <a:r>
              <a:rPr lang="en-CA" sz="1400" dirty="0" err="1">
                <a:ea typeface="Fira Code" pitchFamily="1" charset="0"/>
                <a:cs typeface="Fira Code" pitchFamily="1" charset="0"/>
              </a:rPr>
              <a:t>ar</a:t>
            </a:r>
            <a:r>
              <a:rPr lang="en-CA" sz="1400" dirty="0">
                <a:ea typeface="Fira Code" pitchFamily="1" charset="0"/>
                <a:cs typeface="Fira Code" pitchFamily="1" charset="0"/>
              </a:rPr>
              <a:t>", "**")</a:t>
            </a:r>
          </a:p>
          <a:p>
            <a:r>
              <a:rPr lang="en-CA" sz="1400" dirty="0">
                <a:ea typeface="Fira Code" pitchFamily="1" charset="0"/>
                <a:cs typeface="Fira Code" pitchFamily="1" charset="0"/>
              </a:rPr>
              <a:t>[1] "house"     "c**"       "plant"     "telephone" "**m chair"</a:t>
            </a:r>
          </a:p>
          <a:p>
            <a:endParaRPr lang="en-CA" sz="1400" dirty="0">
              <a:ea typeface="Fira Code" pitchFamily="1" charset="0"/>
              <a:cs typeface="Fira Code" pitchFamily="1" charset="0"/>
            </a:endParaRPr>
          </a:p>
          <a:p>
            <a:r>
              <a:rPr lang="en-CA" sz="1400" dirty="0">
                <a:ea typeface="Fira Code" pitchFamily="1" charset="0"/>
                <a:cs typeface="Fira Code" pitchFamily="1" charset="0"/>
              </a:rPr>
              <a:t>&gt; # regular expressions: find vowels [</a:t>
            </a:r>
            <a:r>
              <a:rPr lang="en-CA" sz="1400" dirty="0" err="1">
                <a:ea typeface="Fira Code" pitchFamily="1" charset="0"/>
                <a:cs typeface="Fira Code" pitchFamily="1" charset="0"/>
              </a:rPr>
              <a:t>aeiou</a:t>
            </a:r>
            <a:r>
              <a:rPr lang="en-CA" sz="1400" dirty="0">
                <a:ea typeface="Fira Code" pitchFamily="1" charset="0"/>
                <a:cs typeface="Fira Code" pitchFamily="1" charset="0"/>
              </a:rPr>
              <a:t>]</a:t>
            </a:r>
          </a:p>
          <a:p>
            <a:r>
              <a:rPr lang="en-CA" sz="1400" dirty="0">
                <a:ea typeface="Fira Code" pitchFamily="1" charset="0"/>
                <a:cs typeface="Fira Code" pitchFamily="1" charset="0"/>
              </a:rPr>
              <a:t>&gt; </a:t>
            </a:r>
            <a:r>
              <a:rPr lang="en-CA" sz="1400" dirty="0" err="1">
                <a:ea typeface="Fira Code" pitchFamily="1" charset="0"/>
                <a:cs typeface="Fira Code" pitchFamily="1" charset="0"/>
              </a:rPr>
              <a:t>str_replace_all</a:t>
            </a:r>
            <a:r>
              <a:rPr lang="en-CA" sz="1400" dirty="0">
                <a:ea typeface="Fira Code" pitchFamily="1" charset="0"/>
                <a:cs typeface="Fira Code" pitchFamily="1" charset="0"/>
              </a:rPr>
              <a:t>(x, "[</a:t>
            </a:r>
            <a:r>
              <a:rPr lang="en-CA" sz="1400" dirty="0" err="1">
                <a:ea typeface="Fira Code" pitchFamily="1" charset="0"/>
                <a:cs typeface="Fira Code" pitchFamily="1" charset="0"/>
              </a:rPr>
              <a:t>aeiou</a:t>
            </a:r>
            <a:r>
              <a:rPr lang="en-CA" sz="1400" dirty="0">
                <a:ea typeface="Fira Code" pitchFamily="1" charset="0"/>
                <a:cs typeface="Fira Code" pitchFamily="1" charset="0"/>
              </a:rPr>
              <a:t>]", "_")</a:t>
            </a:r>
          </a:p>
          <a:p>
            <a:r>
              <a:rPr lang="en-CA" sz="1400" dirty="0">
                <a:ea typeface="Fira Code" pitchFamily="1" charset="0"/>
                <a:cs typeface="Fira Code" pitchFamily="1" charset="0"/>
              </a:rPr>
              <a:t>[1] "</a:t>
            </a:r>
            <a:r>
              <a:rPr lang="en-CA" sz="1400" dirty="0" err="1">
                <a:ea typeface="Fira Code" pitchFamily="1" charset="0"/>
                <a:cs typeface="Fira Code" pitchFamily="1" charset="0"/>
              </a:rPr>
              <a:t>h__s</a:t>
            </a:r>
            <a:r>
              <a:rPr lang="en-CA" sz="1400" dirty="0">
                <a:ea typeface="Fira Code" pitchFamily="1" charset="0"/>
                <a:cs typeface="Fira Code" pitchFamily="1" charset="0"/>
              </a:rPr>
              <a:t>_"     "</a:t>
            </a:r>
            <a:r>
              <a:rPr lang="en-CA" sz="1400" dirty="0" err="1">
                <a:ea typeface="Fira Code" pitchFamily="1" charset="0"/>
                <a:cs typeface="Fira Code" pitchFamily="1" charset="0"/>
              </a:rPr>
              <a:t>c_r</a:t>
            </a:r>
            <a:r>
              <a:rPr lang="en-CA" sz="1400" dirty="0">
                <a:ea typeface="Fira Code" pitchFamily="1" charset="0"/>
                <a:cs typeface="Fira Code" pitchFamily="1" charset="0"/>
              </a:rPr>
              <a:t>"       "</a:t>
            </a:r>
            <a:r>
              <a:rPr lang="en-CA" sz="1400" dirty="0" err="1">
                <a:ea typeface="Fira Code" pitchFamily="1" charset="0"/>
                <a:cs typeface="Fira Code" pitchFamily="1" charset="0"/>
              </a:rPr>
              <a:t>pl_nt</a:t>
            </a:r>
            <a:r>
              <a:rPr lang="en-CA" sz="1400" dirty="0">
                <a:ea typeface="Fira Code" pitchFamily="1" charset="0"/>
                <a:cs typeface="Fira Code" pitchFamily="1" charset="0"/>
              </a:rPr>
              <a:t>"     "</a:t>
            </a:r>
            <a:r>
              <a:rPr lang="en-CA" sz="1400" dirty="0" err="1">
                <a:ea typeface="Fira Code" pitchFamily="1" charset="0"/>
                <a:cs typeface="Fira Code" pitchFamily="1" charset="0"/>
              </a:rPr>
              <a:t>t_l_ph_n</a:t>
            </a:r>
            <a:r>
              <a:rPr lang="en-CA" sz="1400" dirty="0">
                <a:ea typeface="Fira Code" pitchFamily="1" charset="0"/>
                <a:cs typeface="Fira Code" pitchFamily="1" charset="0"/>
              </a:rPr>
              <a:t>_" "_rm </a:t>
            </a:r>
            <a:r>
              <a:rPr lang="en-CA" sz="1400" dirty="0" err="1">
                <a:ea typeface="Fira Code" pitchFamily="1" charset="0"/>
                <a:cs typeface="Fira Code" pitchFamily="1" charset="0"/>
              </a:rPr>
              <a:t>ch</a:t>
            </a:r>
            <a:r>
              <a:rPr lang="en-CA" sz="1400" dirty="0">
                <a:ea typeface="Fira Code" pitchFamily="1" charset="0"/>
                <a:cs typeface="Fira Code" pitchFamily="1" charset="0"/>
              </a:rPr>
              <a:t>__r"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B1E0BE-0E63-1B2D-2DDB-2EE41140A965}"/>
              </a:ext>
            </a:extLst>
          </p:cNvPr>
          <p:cNvSpPr txBox="1"/>
          <p:nvPr/>
        </p:nvSpPr>
        <p:spPr>
          <a:xfrm>
            <a:off x="4419600" y="1905000"/>
            <a:ext cx="4648200" cy="160043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sz="1400" dirty="0"/>
              <a:t>&gt; </a:t>
            </a:r>
            <a:r>
              <a:rPr lang="en-CA" sz="1400" dirty="0" err="1"/>
              <a:t>str_to_upper</a:t>
            </a:r>
            <a:r>
              <a:rPr lang="en-CA" sz="1400" dirty="0"/>
              <a:t>(x)</a:t>
            </a:r>
          </a:p>
          <a:p>
            <a:r>
              <a:rPr lang="en-CA" sz="1400" dirty="0"/>
              <a:t>[1] "HOUSE"     "CAR"       "PLANT"     "TELEPHONE" "ARM CHAIR"</a:t>
            </a:r>
          </a:p>
          <a:p>
            <a:r>
              <a:rPr lang="en-CA" sz="1400" dirty="0"/>
              <a:t>&gt; </a:t>
            </a:r>
            <a:r>
              <a:rPr lang="en-CA" sz="1400" dirty="0" err="1"/>
              <a:t>str_to_sentence</a:t>
            </a:r>
            <a:r>
              <a:rPr lang="en-CA" sz="1400" dirty="0"/>
              <a:t>(x)</a:t>
            </a:r>
          </a:p>
          <a:p>
            <a:r>
              <a:rPr lang="en-CA" sz="1400" dirty="0"/>
              <a:t>[1] "House"     "Car"       "Plant"     "Telephone" "Arm chair"</a:t>
            </a:r>
          </a:p>
          <a:p>
            <a:r>
              <a:rPr lang="en-CA" sz="1400" dirty="0"/>
              <a:t>&gt; </a:t>
            </a:r>
            <a:r>
              <a:rPr lang="en-CA" sz="1400" dirty="0" err="1"/>
              <a:t>str_to_title</a:t>
            </a:r>
            <a:r>
              <a:rPr lang="en-CA" sz="1400" dirty="0"/>
              <a:t>(x)</a:t>
            </a:r>
          </a:p>
          <a:p>
            <a:r>
              <a:rPr lang="en-CA" sz="1400" dirty="0"/>
              <a:t>[1] "House"     "Car"       "Plant"     "Telephone" "Arm Chair"</a:t>
            </a:r>
          </a:p>
        </p:txBody>
      </p: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ED73DE39-C957-A312-33E9-1E85482E854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6062" y="304800"/>
            <a:ext cx="710738" cy="8229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D4DE6CC-BE34-5439-D1E7-DB63C54AA787}"/>
              </a:ext>
            </a:extLst>
          </p:cNvPr>
          <p:cNvSpPr txBox="1"/>
          <p:nvPr/>
        </p:nvSpPr>
        <p:spPr>
          <a:xfrm>
            <a:off x="5410200" y="1524000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Changing case</a:t>
            </a:r>
          </a:p>
        </p:txBody>
      </p:sp>
    </p:spTree>
    <p:extLst>
      <p:ext uri="{BB962C8B-B14F-4D97-AF65-F5344CB8AC3E}">
        <p14:creationId xmlns:p14="http://schemas.microsoft.com/office/powerpoint/2010/main" val="3783019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E1F5F-61D7-BB8F-923F-AC7FC348A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glue: Interpolating strings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9441C69-5553-F824-ECD4-AEA141430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14</a:t>
            </a:fld>
            <a:endParaRPr lang="en-US"/>
          </a:p>
        </p:txBody>
      </p:sp>
      <p:pic>
        <p:nvPicPr>
          <p:cNvPr id="5" name="Picture 4" descr="A white and orange glue bottle&#10;&#10;Description automatically generated">
            <a:extLst>
              <a:ext uri="{FF2B5EF4-FFF2-40B4-BE49-F238E27FC236}">
                <a16:creationId xmlns:a16="http://schemas.microsoft.com/office/drawing/2014/main" id="{C737F54E-AB7D-694A-4347-ECBE22290B3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91845"/>
            <a:ext cx="620328" cy="71596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2DF34BA-631F-DF5E-536C-35F916A1A42F}"/>
              </a:ext>
            </a:extLst>
          </p:cNvPr>
          <p:cNvSpPr txBox="1"/>
          <p:nvPr/>
        </p:nvSpPr>
        <p:spPr>
          <a:xfrm>
            <a:off x="457200" y="1219200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A common problem: Interpolating the </a:t>
            </a:r>
            <a:r>
              <a:rPr lang="en-CA" dirty="0">
                <a:solidFill>
                  <a:srgbClr val="0070C0"/>
                </a:solidFill>
              </a:rPr>
              <a:t>values</a:t>
            </a:r>
            <a:r>
              <a:rPr lang="en-CA" dirty="0"/>
              <a:t> of variables into a text </a:t>
            </a:r>
            <a:r>
              <a:rPr lang="en-CA" dirty="0">
                <a:solidFill>
                  <a:srgbClr val="0070C0"/>
                </a:solidFill>
              </a:rPr>
              <a:t>string.</a:t>
            </a:r>
          </a:p>
          <a:p>
            <a:r>
              <a:rPr lang="en-CA" dirty="0">
                <a:solidFill>
                  <a:schemeClr val="bg2">
                    <a:lumMod val="50000"/>
                  </a:schemeClr>
                </a:solidFill>
              </a:rPr>
              <a:t>glue</a:t>
            </a:r>
            <a:r>
              <a:rPr lang="en-CA" dirty="0"/>
              <a:t> does this by embedding R expressions in {curly braces} which are evaluated and inserted into the argument string.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0C2551-836F-01BC-B15D-1A8233D1A52B}"/>
              </a:ext>
            </a:extLst>
          </p:cNvPr>
          <p:cNvSpPr txBox="1"/>
          <p:nvPr/>
        </p:nvSpPr>
        <p:spPr>
          <a:xfrm>
            <a:off x="457200" y="2304871"/>
            <a:ext cx="3962400" cy="1015663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sz="1200" dirty="0">
                <a:latin typeface="Fira Code" pitchFamily="1" charset="0"/>
                <a:ea typeface="Fira Code" pitchFamily="1" charset="0"/>
                <a:cs typeface="Fira Code" pitchFamily="1" charset="0"/>
              </a:rPr>
              <a:t>library(glue)</a:t>
            </a:r>
          </a:p>
          <a:p>
            <a:r>
              <a:rPr lang="en-CA" sz="1200" dirty="0">
                <a:latin typeface="Fira Code" pitchFamily="1" charset="0"/>
                <a:ea typeface="Fira Code" pitchFamily="1" charset="0"/>
                <a:cs typeface="Fira Code" pitchFamily="1" charset="0"/>
              </a:rPr>
              <a:t>name &lt;- “Michael“; food &lt;- “pizza”</a:t>
            </a:r>
          </a:p>
          <a:p>
            <a:r>
              <a:rPr lang="en-CA" sz="1200" dirty="0">
                <a:latin typeface="Fira Code" pitchFamily="1" charset="0"/>
                <a:ea typeface="Fira Code" pitchFamily="1" charset="0"/>
                <a:cs typeface="Fira Code" pitchFamily="1" charset="0"/>
              </a:rPr>
              <a:t>glue('My name is {name}. I like {food}.')</a:t>
            </a:r>
          </a:p>
          <a:p>
            <a:r>
              <a:rPr lang="en-CA" sz="1200" dirty="0">
                <a:latin typeface="Fira Code" pitchFamily="1" charset="0"/>
                <a:ea typeface="Fira Code" pitchFamily="1" charset="0"/>
                <a:cs typeface="Fira Code" pitchFamily="1" charset="0"/>
              </a:rPr>
              <a:t>#&gt; My name is Michael. I like pizza.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21384A-2D1F-7B7F-9F69-494770D26AE1}"/>
              </a:ext>
            </a:extLst>
          </p:cNvPr>
          <p:cNvSpPr txBox="1"/>
          <p:nvPr/>
        </p:nvSpPr>
        <p:spPr>
          <a:xfrm>
            <a:off x="457200" y="4237672"/>
            <a:ext cx="8153400" cy="1384995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sz="1400" dirty="0">
                <a:latin typeface="Fira Code" pitchFamily="1" charset="0"/>
                <a:ea typeface="Fira Code" pitchFamily="1" charset="0"/>
                <a:cs typeface="Fira Code" pitchFamily="1" charset="0"/>
              </a:rPr>
              <a:t>head(mtcars,4) |&gt; </a:t>
            </a:r>
          </a:p>
          <a:p>
            <a:r>
              <a:rPr lang="en-CA" sz="1400" dirty="0">
                <a:latin typeface="Fira Code" pitchFamily="1" charset="0"/>
                <a:ea typeface="Fira Code" pitchFamily="1" charset="0"/>
                <a:cs typeface="Fira Code" pitchFamily="1" charset="0"/>
              </a:rPr>
              <a:t>        </a:t>
            </a:r>
            <a:r>
              <a:rPr lang="en-CA" sz="1400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glue_data</a:t>
            </a:r>
            <a:r>
              <a:rPr lang="en-CA" sz="1400" dirty="0">
                <a:latin typeface="Fira Code" pitchFamily="1" charset="0"/>
                <a:ea typeface="Fira Code" pitchFamily="1" charset="0"/>
                <a:cs typeface="Fira Code" pitchFamily="1" charset="0"/>
              </a:rPr>
              <a:t>("{</a:t>
            </a:r>
            <a:r>
              <a:rPr lang="en-CA" sz="1400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rownames</a:t>
            </a:r>
            <a:r>
              <a:rPr lang="en-CA" sz="1400" dirty="0">
                <a:latin typeface="Fira Code" pitchFamily="1" charset="0"/>
                <a:ea typeface="Fira Code" pitchFamily="1" charset="0"/>
                <a:cs typeface="Fira Code" pitchFamily="1" charset="0"/>
              </a:rPr>
              <a:t>(.)} has {hp} hp &amp; {</a:t>
            </a:r>
            <a:r>
              <a:rPr lang="en-CA" sz="1400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cyl</a:t>
            </a:r>
            <a:r>
              <a:rPr lang="en-CA" sz="1400" dirty="0">
                <a:latin typeface="Fira Code" pitchFamily="1" charset="0"/>
                <a:ea typeface="Fira Code" pitchFamily="1" charset="0"/>
                <a:cs typeface="Fira Code" pitchFamily="1" charset="0"/>
              </a:rPr>
              <a:t>} cylinders")</a:t>
            </a:r>
          </a:p>
          <a:p>
            <a:r>
              <a:rPr lang="en-CA" sz="1400" kern="1200" dirty="0">
                <a:solidFill>
                  <a:srgbClr val="000000"/>
                </a:solidFill>
                <a:effectLst/>
                <a:latin typeface="Fira Code" pitchFamily="1" charset="0"/>
                <a:ea typeface="Fira Code" pitchFamily="1" charset="0"/>
                <a:cs typeface="Fira Code" pitchFamily="1" charset="0"/>
              </a:rPr>
              <a:t>#&gt; </a:t>
            </a:r>
            <a:r>
              <a:rPr lang="en-CA" sz="1400" dirty="0">
                <a:latin typeface="Fira Code" pitchFamily="1" charset="0"/>
                <a:ea typeface="Fira Code" pitchFamily="1" charset="0"/>
                <a:cs typeface="Fira Code" pitchFamily="1" charset="0"/>
              </a:rPr>
              <a:t>Mazda RX4 has 110 hp &amp; 6 cylinders</a:t>
            </a:r>
          </a:p>
          <a:p>
            <a:r>
              <a:rPr lang="en-CA" sz="1400" kern="1200" dirty="0">
                <a:solidFill>
                  <a:srgbClr val="000000"/>
                </a:solidFill>
                <a:effectLst/>
                <a:latin typeface="Fira Code" pitchFamily="1" charset="0"/>
                <a:ea typeface="Fira Code" pitchFamily="1" charset="0"/>
                <a:cs typeface="Fira Code" pitchFamily="1" charset="0"/>
              </a:rPr>
              <a:t>#&gt; </a:t>
            </a:r>
            <a:r>
              <a:rPr lang="en-CA" sz="1400" dirty="0">
                <a:latin typeface="Fira Code" pitchFamily="1" charset="0"/>
                <a:ea typeface="Fira Code" pitchFamily="1" charset="0"/>
                <a:cs typeface="Fira Code" pitchFamily="1" charset="0"/>
              </a:rPr>
              <a:t>Mazda RX4 Wag has 110 hp &amp; 6 cylinders</a:t>
            </a:r>
          </a:p>
          <a:p>
            <a:r>
              <a:rPr lang="en-CA" sz="1400" kern="1200" dirty="0">
                <a:solidFill>
                  <a:srgbClr val="000000"/>
                </a:solidFill>
                <a:effectLst/>
                <a:latin typeface="Fira Code" pitchFamily="1" charset="0"/>
                <a:ea typeface="Fira Code" pitchFamily="1" charset="0"/>
                <a:cs typeface="Fira Code" pitchFamily="1" charset="0"/>
              </a:rPr>
              <a:t>#&gt; </a:t>
            </a:r>
            <a:r>
              <a:rPr lang="en-CA" sz="1400" dirty="0">
                <a:latin typeface="Fira Code" pitchFamily="1" charset="0"/>
                <a:ea typeface="Fira Code" pitchFamily="1" charset="0"/>
                <a:cs typeface="Fira Code" pitchFamily="1" charset="0"/>
              </a:rPr>
              <a:t>Datsun 710 has 93 hp &amp; 4 cylinders</a:t>
            </a:r>
          </a:p>
          <a:p>
            <a:r>
              <a:rPr lang="en-CA" sz="1400" kern="1200" dirty="0">
                <a:solidFill>
                  <a:srgbClr val="000000"/>
                </a:solidFill>
                <a:effectLst/>
                <a:latin typeface="Fira Code" pitchFamily="1" charset="0"/>
                <a:ea typeface="Fira Code" pitchFamily="1" charset="0"/>
                <a:cs typeface="Fira Code" pitchFamily="1" charset="0"/>
              </a:rPr>
              <a:t>#&gt; </a:t>
            </a:r>
            <a:r>
              <a:rPr lang="en-CA" sz="1400" dirty="0">
                <a:latin typeface="Fira Code" pitchFamily="1" charset="0"/>
                <a:ea typeface="Fira Code" pitchFamily="1" charset="0"/>
                <a:cs typeface="Fira Code" pitchFamily="1" charset="0"/>
              </a:rPr>
              <a:t>Hornet 4 Drive has 110 hp &amp; 6 cylinders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2B04B8-88A7-FCE6-0D26-CF46889A1059}"/>
              </a:ext>
            </a:extLst>
          </p:cNvPr>
          <p:cNvSpPr txBox="1"/>
          <p:nvPr/>
        </p:nvSpPr>
        <p:spPr>
          <a:xfrm>
            <a:off x="457200" y="3667541"/>
            <a:ext cx="746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glue_data</a:t>
            </a:r>
            <a:r>
              <a:rPr lang="en-CA" dirty="0"/>
              <a:t>() is useful with pipes and data frames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CAE460-043C-909B-13AE-FF6824585471}"/>
              </a:ext>
            </a:extLst>
          </p:cNvPr>
          <p:cNvSpPr txBox="1"/>
          <p:nvPr/>
        </p:nvSpPr>
        <p:spPr>
          <a:xfrm>
            <a:off x="457200" y="6356350"/>
            <a:ext cx="731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NB: paste() is the base-R version. glue() is much more powerful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BF4E018-BE9A-9AB3-37C4-2777FA093A2F}"/>
              </a:ext>
            </a:extLst>
          </p:cNvPr>
          <p:cNvGrpSpPr/>
          <p:nvPr/>
        </p:nvGrpSpPr>
        <p:grpSpPr>
          <a:xfrm>
            <a:off x="4572000" y="1961744"/>
            <a:ext cx="4038600" cy="1512678"/>
            <a:chOff x="4572000" y="1961744"/>
            <a:chExt cx="4038600" cy="1512678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7C1C624-28FE-256B-BCF7-28041B772709}"/>
                </a:ext>
              </a:extLst>
            </p:cNvPr>
            <p:cNvSpPr txBox="1"/>
            <p:nvPr/>
          </p:nvSpPr>
          <p:spPr>
            <a:xfrm>
              <a:off x="4572000" y="2304871"/>
              <a:ext cx="4038600" cy="1169551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5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CA" sz="1400" dirty="0">
                  <a:latin typeface="Fira Code" pitchFamily="1" charset="0"/>
                  <a:ea typeface="Fira Code" pitchFamily="1" charset="0"/>
                  <a:cs typeface="Fira Code" pitchFamily="1" charset="0"/>
                </a:rPr>
                <a:t>&gt; food &lt;- c("pizza", "burgers")</a:t>
              </a:r>
            </a:p>
            <a:p>
              <a:r>
                <a:rPr lang="en-CA" sz="1400" dirty="0">
                  <a:latin typeface="Fira Code" pitchFamily="1" charset="0"/>
                  <a:ea typeface="Fira Code" pitchFamily="1" charset="0"/>
                  <a:cs typeface="Fira Code" pitchFamily="1" charset="0"/>
                </a:rPr>
                <a:t>&gt; glue('My name is {name}. I like {food}.')</a:t>
              </a:r>
            </a:p>
            <a:p>
              <a:r>
                <a:rPr lang="en-CA" sz="1400" dirty="0">
                  <a:latin typeface="Fira Code" pitchFamily="1" charset="0"/>
                  <a:ea typeface="Fira Code" pitchFamily="1" charset="0"/>
                  <a:cs typeface="Fira Code" pitchFamily="1" charset="0"/>
                </a:rPr>
                <a:t>My name is Michael. I like pizza.</a:t>
              </a:r>
            </a:p>
            <a:p>
              <a:r>
                <a:rPr lang="en-CA" sz="1400" dirty="0">
                  <a:latin typeface="Fira Code" pitchFamily="1" charset="0"/>
                  <a:ea typeface="Fira Code" pitchFamily="1" charset="0"/>
                  <a:cs typeface="Fira Code" pitchFamily="1" charset="0"/>
                </a:rPr>
                <a:t>My name is Michael. I like burgers.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A53C031-5F75-E412-BF98-1AF0B4DE21D4}"/>
                </a:ext>
              </a:extLst>
            </p:cNvPr>
            <p:cNvSpPr txBox="1"/>
            <p:nvPr/>
          </p:nvSpPr>
          <p:spPr>
            <a:xfrm>
              <a:off x="4572000" y="1961744"/>
              <a:ext cx="3429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/>
                <a:t>glue is vectorized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38949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40ED74-EF47-49C0-A18F-4D4E5FBD3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forcats</a:t>
            </a:r>
            <a:r>
              <a:rPr lang="en-US" dirty="0"/>
              <a:t>: Working with factors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CEC484A-457F-42D6-976C-2FF045312A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15</a:t>
            </a:fld>
            <a:endParaRPr lang="en-US"/>
          </a:p>
        </p:txBody>
      </p:sp>
      <p:pic>
        <p:nvPicPr>
          <p:cNvPr id="5" name="Picture 4" descr="Text, letter&#10;&#10;Description automatically generated">
            <a:extLst>
              <a:ext uri="{FF2B5EF4-FFF2-40B4-BE49-F238E27FC236}">
                <a16:creationId xmlns:a16="http://schemas.microsoft.com/office/drawing/2014/main" id="{427BD24B-3A25-48A2-9572-00300D0932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695" y="1941731"/>
            <a:ext cx="7056851" cy="422995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72D21AC-93ED-40AC-AFBE-85F2B843A38B}"/>
              </a:ext>
            </a:extLst>
          </p:cNvPr>
          <p:cNvSpPr txBox="1"/>
          <p:nvPr/>
        </p:nvSpPr>
        <p:spPr>
          <a:xfrm>
            <a:off x="457200" y="11430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 represents categorical variables as </a:t>
            </a:r>
            <a:r>
              <a:rPr lang="en-US" dirty="0">
                <a:solidFill>
                  <a:srgbClr val="0070C0"/>
                </a:solidFill>
              </a:rPr>
              <a:t>factors</a:t>
            </a:r>
            <a:r>
              <a:rPr lang="en-US" dirty="0"/>
              <a:t>, useful for analysis (e.g., ANOVA)</a:t>
            </a:r>
          </a:p>
          <a:p>
            <a:r>
              <a:rPr lang="en-US" dirty="0"/>
              <a:t>In graphics, we often want to </a:t>
            </a:r>
            <a:r>
              <a:rPr lang="en-US" dirty="0">
                <a:solidFill>
                  <a:srgbClr val="0070C0"/>
                </a:solidFill>
              </a:rPr>
              <a:t>recode</a:t>
            </a:r>
            <a:r>
              <a:rPr lang="en-US" dirty="0"/>
              <a:t> levels or </a:t>
            </a:r>
            <a:r>
              <a:rPr lang="en-US" dirty="0">
                <a:solidFill>
                  <a:srgbClr val="0070C0"/>
                </a:solidFill>
              </a:rPr>
              <a:t>reorder</a:t>
            </a:r>
            <a:r>
              <a:rPr lang="en-US" dirty="0"/>
              <a:t> them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088DF86-5C00-4064-84EE-00C52079E8D7}"/>
              </a:ext>
            </a:extLst>
          </p:cNvPr>
          <p:cNvSpPr/>
          <p:nvPr/>
        </p:nvSpPr>
        <p:spPr>
          <a:xfrm>
            <a:off x="457200" y="6288647"/>
            <a:ext cx="42653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Learn more at: </a:t>
            </a:r>
            <a:r>
              <a:rPr lang="en-US" dirty="0">
                <a:hlinkClick r:id="rId3"/>
              </a:rPr>
              <a:t>http://forcats.tidyverse.org</a:t>
            </a:r>
            <a:r>
              <a:rPr lang="en-US" dirty="0"/>
              <a:t>  </a:t>
            </a:r>
          </a:p>
        </p:txBody>
      </p:sp>
      <p:pic>
        <p:nvPicPr>
          <p:cNvPr id="9" name="Picture 8" descr="A picture containing text&#10;&#10;Description automatically generated">
            <a:extLst>
              <a:ext uri="{FF2B5EF4-FFF2-40B4-BE49-F238E27FC236}">
                <a16:creationId xmlns:a16="http://schemas.microsoft.com/office/drawing/2014/main" id="{C20B9FF4-AF27-4D53-BFE4-B0B12267B2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243840"/>
            <a:ext cx="819302" cy="822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2151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16B3D91-9EB0-0136-8C7D-E6028AF0BD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16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A537B6-0D82-9AF4-E118-1B22AE869E74}"/>
              </a:ext>
            </a:extLst>
          </p:cNvPr>
          <p:cNvSpPr txBox="1"/>
          <p:nvPr/>
        </p:nvSpPr>
        <p:spPr>
          <a:xfrm>
            <a:off x="457200" y="228600"/>
            <a:ext cx="48768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/>
              <a:t>&gt; str(survey)</a:t>
            </a:r>
          </a:p>
          <a:p>
            <a:r>
              <a:rPr lang="en-CA" sz="1400" dirty="0"/>
              <a:t>'</a:t>
            </a:r>
            <a:r>
              <a:rPr lang="en-CA" sz="1400" dirty="0" err="1"/>
              <a:t>data.frame</a:t>
            </a:r>
            <a:r>
              <a:rPr lang="en-CA" sz="1400" dirty="0"/>
              <a:t>':	200 obs. of  3 variables:</a:t>
            </a:r>
          </a:p>
          <a:p>
            <a:r>
              <a:rPr lang="en-CA" sz="1400" dirty="0"/>
              <a:t> $ marital: Factor w/ 5 levels "</a:t>
            </a:r>
            <a:r>
              <a:rPr lang="en-CA" sz="1400" dirty="0" err="1"/>
              <a:t>divorced","married</a:t>
            </a:r>
            <a:r>
              <a:rPr lang="en-CA" sz="1400" dirty="0"/>
              <a:t>",..: 2 4 2 2 2 ...</a:t>
            </a:r>
          </a:p>
          <a:p>
            <a:r>
              <a:rPr lang="en-CA" sz="1400" dirty="0"/>
              <a:t> $ party  : Factor w/ 4 levels "</a:t>
            </a:r>
            <a:r>
              <a:rPr lang="en-CA" sz="1400" dirty="0" err="1"/>
              <a:t>Green","Lib</a:t>
            </a:r>
            <a:r>
              <a:rPr lang="en-CA" sz="1400" dirty="0"/>
              <a:t>",..: 3 4 2 2 4 ...</a:t>
            </a:r>
          </a:p>
          <a:p>
            <a:r>
              <a:rPr lang="en-CA" sz="1400" dirty="0"/>
              <a:t> $ age    : num  33.5 24 31 ...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0FC0F5-A6D8-7A8B-442A-FF83633492B8}"/>
              </a:ext>
            </a:extLst>
          </p:cNvPr>
          <p:cNvSpPr txBox="1"/>
          <p:nvPr/>
        </p:nvSpPr>
        <p:spPr>
          <a:xfrm>
            <a:off x="457200" y="1676400"/>
            <a:ext cx="4114800" cy="830997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sz="1600" dirty="0">
                <a:solidFill>
                  <a:srgbClr val="00B050"/>
                </a:solidFill>
              </a:rPr>
              <a:t># default: Alpha order</a:t>
            </a:r>
          </a:p>
          <a:p>
            <a:r>
              <a:rPr lang="en-CA" sz="1600" dirty="0" err="1"/>
              <a:t>ggplot</a:t>
            </a:r>
            <a:r>
              <a:rPr lang="en-CA" sz="1600" dirty="0"/>
              <a:t>(survey, </a:t>
            </a:r>
            <a:r>
              <a:rPr lang="en-CA" sz="1600" dirty="0" err="1"/>
              <a:t>aes</a:t>
            </a:r>
            <a:r>
              <a:rPr lang="en-CA" sz="1600" dirty="0"/>
              <a:t>(x= party, </a:t>
            </a:r>
            <a:r>
              <a:rPr lang="en-CA" sz="1600" dirty="0">
                <a:highlight>
                  <a:srgbClr val="FFFF00"/>
                </a:highlight>
              </a:rPr>
              <a:t>fill = party</a:t>
            </a:r>
            <a:r>
              <a:rPr lang="en-CA" sz="1600" dirty="0"/>
              <a:t>)) +    </a:t>
            </a:r>
          </a:p>
          <a:p>
            <a:r>
              <a:rPr lang="en-CA" sz="1600" dirty="0"/>
              <a:t>    </a:t>
            </a:r>
            <a:r>
              <a:rPr lang="en-CA" sz="1600" dirty="0" err="1"/>
              <a:t>geom_bar</a:t>
            </a:r>
            <a:r>
              <a:rPr lang="en-CA" sz="1600" dirty="0"/>
              <a:t>() + </a:t>
            </a:r>
            <a:r>
              <a:rPr lang="en-CA" sz="1600" dirty="0" err="1"/>
              <a:t>coord_flip</a:t>
            </a:r>
            <a:r>
              <a:rPr lang="en-CA" sz="1600" dirty="0"/>
              <a:t>()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BD502E-9954-6D7B-63A0-8365BB42C227}"/>
              </a:ext>
            </a:extLst>
          </p:cNvPr>
          <p:cNvSpPr txBox="1"/>
          <p:nvPr/>
        </p:nvSpPr>
        <p:spPr>
          <a:xfrm>
            <a:off x="533400" y="3124200"/>
            <a:ext cx="4038600" cy="1323439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sz="1600" dirty="0">
                <a:solidFill>
                  <a:srgbClr val="00B050"/>
                </a:solidFill>
              </a:rPr>
              <a:t># reorder by frequency</a:t>
            </a:r>
          </a:p>
          <a:p>
            <a:r>
              <a:rPr lang="en-CA" sz="1600" dirty="0"/>
              <a:t>survey |&gt;  mutate(party=</a:t>
            </a:r>
            <a:r>
              <a:rPr lang="en-CA" sz="1600" dirty="0" err="1"/>
              <a:t>fct_i</a:t>
            </a:r>
            <a:endParaRPr lang="en-CA" sz="1600" dirty="0"/>
          </a:p>
          <a:p>
            <a:r>
              <a:rPr lang="en-CA" sz="1600" dirty="0" err="1"/>
              <a:t>nfreq</a:t>
            </a:r>
            <a:r>
              <a:rPr lang="en-CA" sz="1600" dirty="0"/>
              <a:t>(party)) |&gt;  </a:t>
            </a:r>
          </a:p>
          <a:p>
            <a:r>
              <a:rPr lang="en-CA" sz="1600" dirty="0"/>
              <a:t>   </a:t>
            </a:r>
            <a:r>
              <a:rPr lang="en-CA" sz="1600" dirty="0" err="1"/>
              <a:t>ggplot</a:t>
            </a:r>
            <a:r>
              <a:rPr lang="en-CA" sz="1600" dirty="0"/>
              <a:t>(</a:t>
            </a:r>
            <a:r>
              <a:rPr lang="en-CA" sz="1600" dirty="0" err="1"/>
              <a:t>aes</a:t>
            </a:r>
            <a:r>
              <a:rPr lang="en-CA" sz="1600" dirty="0"/>
              <a:t>(x= party, fill = party)) +  </a:t>
            </a:r>
          </a:p>
          <a:p>
            <a:r>
              <a:rPr lang="en-CA" sz="1600" dirty="0"/>
              <a:t>       </a:t>
            </a:r>
            <a:r>
              <a:rPr lang="en-CA" sz="1600" dirty="0" err="1"/>
              <a:t>geom_bar</a:t>
            </a:r>
            <a:r>
              <a:rPr lang="en-CA" sz="1600" dirty="0"/>
              <a:t>() + </a:t>
            </a:r>
            <a:r>
              <a:rPr lang="en-CA" sz="1600" dirty="0" err="1"/>
              <a:t>coord_flip</a:t>
            </a:r>
            <a:r>
              <a:rPr lang="en-CA" sz="1600" dirty="0"/>
              <a:t>()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620F4E1-1039-3184-BE8A-D87E597F81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0346" y="1356000"/>
            <a:ext cx="3559522" cy="1692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1A9CB25-F79F-5A77-F6CE-865ED9A340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0" y="3048000"/>
            <a:ext cx="3559522" cy="1692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EC8C2FF-0EFE-457B-60CD-2198C14C3B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1366" y="4973068"/>
            <a:ext cx="3559522" cy="16920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520134C-9647-5389-F5F3-C156F38C46E6}"/>
              </a:ext>
            </a:extLst>
          </p:cNvPr>
          <p:cNvSpPr txBox="1"/>
          <p:nvPr/>
        </p:nvSpPr>
        <p:spPr>
          <a:xfrm>
            <a:off x="609600" y="4855951"/>
            <a:ext cx="4270746" cy="1815882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sz="1600" dirty="0">
                <a:solidFill>
                  <a:srgbClr val="00B050"/>
                </a:solidFill>
              </a:rPr>
              <a:t># reorder by right - left</a:t>
            </a:r>
          </a:p>
          <a:p>
            <a:r>
              <a:rPr lang="en-CA" sz="1600" dirty="0"/>
              <a:t>survey |&gt; </a:t>
            </a:r>
          </a:p>
          <a:p>
            <a:r>
              <a:rPr lang="en-CA" sz="1600" dirty="0"/>
              <a:t>   mutate(party = </a:t>
            </a:r>
            <a:r>
              <a:rPr lang="en-CA" sz="1600" dirty="0" err="1"/>
              <a:t>fct_relevel</a:t>
            </a:r>
            <a:r>
              <a:rPr lang="en-CA" sz="1600" dirty="0"/>
              <a:t>(party, </a:t>
            </a:r>
          </a:p>
          <a:p>
            <a:r>
              <a:rPr lang="en-CA" sz="1600" dirty="0"/>
              <a:t>                                                  c("PC", "Lib", </a:t>
            </a:r>
          </a:p>
          <a:p>
            <a:r>
              <a:rPr lang="en-CA" sz="1600" dirty="0"/>
              <a:t>                                                 "NDP", "Green"))) |&gt;</a:t>
            </a:r>
          </a:p>
          <a:p>
            <a:r>
              <a:rPr lang="en-CA" sz="1600" dirty="0"/>
              <a:t>   </a:t>
            </a:r>
            <a:r>
              <a:rPr lang="en-CA" sz="1600" dirty="0" err="1"/>
              <a:t>ggplot</a:t>
            </a:r>
            <a:r>
              <a:rPr lang="en-CA" sz="1600" dirty="0"/>
              <a:t>(</a:t>
            </a:r>
            <a:r>
              <a:rPr lang="en-CA" sz="1600" dirty="0" err="1"/>
              <a:t>aes</a:t>
            </a:r>
            <a:r>
              <a:rPr lang="en-CA" sz="1600" dirty="0"/>
              <a:t>(x= party, fill = party)) +</a:t>
            </a:r>
          </a:p>
          <a:p>
            <a:r>
              <a:rPr lang="en-CA" sz="1600" dirty="0"/>
              <a:t>      </a:t>
            </a:r>
            <a:r>
              <a:rPr lang="en-CA" sz="1600" dirty="0" err="1"/>
              <a:t>geom_bar</a:t>
            </a:r>
            <a:r>
              <a:rPr lang="en-CA" sz="1600" dirty="0"/>
              <a:t>() + </a:t>
            </a:r>
            <a:r>
              <a:rPr lang="en-CA" sz="1600" dirty="0" err="1"/>
              <a:t>coord_flip</a:t>
            </a:r>
            <a:r>
              <a:rPr lang="en-CA" sz="1600" dirty="0"/>
              <a:t>() </a:t>
            </a:r>
          </a:p>
        </p:txBody>
      </p:sp>
      <p:pic>
        <p:nvPicPr>
          <p:cNvPr id="20" name="Picture 19" descr="A picture containing text&#10;&#10;Description automatically generated">
            <a:extLst>
              <a:ext uri="{FF2B5EF4-FFF2-40B4-BE49-F238E27FC236}">
                <a16:creationId xmlns:a16="http://schemas.microsoft.com/office/drawing/2014/main" id="{2408D3F4-0046-C302-9780-8CB3A74A540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2634" y="228600"/>
            <a:ext cx="819302" cy="822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0668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Tidy tools: overview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17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81006" y="3962400"/>
            <a:ext cx="2481298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Reshape data to be tidy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648200" y="3962400"/>
            <a:ext cx="3897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Manipulate &amp; summarize tidy data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4038600" y="3506688"/>
            <a:ext cx="533400" cy="912912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2862304" y="3506688"/>
            <a:ext cx="642896" cy="912912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6019800" y="5029200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Visualize me!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48E8A31-5C87-42E6-AF6C-D456A663745E}"/>
              </a:ext>
            </a:extLst>
          </p:cNvPr>
          <p:cNvGrpSpPr/>
          <p:nvPr/>
        </p:nvGrpSpPr>
        <p:grpSpPr>
          <a:xfrm>
            <a:off x="381006" y="1219205"/>
            <a:ext cx="2481298" cy="2560322"/>
            <a:chOff x="381006" y="1219205"/>
            <a:chExt cx="2481298" cy="2560322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1006" y="1219207"/>
              <a:ext cx="2481298" cy="2560320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457200" y="2286000"/>
              <a:ext cx="132445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err="1"/>
                <a:t>pivot_longer</a:t>
              </a:r>
              <a:r>
                <a:rPr lang="en-US" sz="1400" dirty="0"/>
                <a:t>()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1400423" y="3275111"/>
              <a:ext cx="117205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en-US" sz="1400" dirty="0" err="1">
                  <a:solidFill>
                    <a:prstClr val="black"/>
                  </a:solidFill>
                </a:rPr>
                <a:t>pivot_wider</a:t>
              </a:r>
              <a:r>
                <a:rPr lang="en-US" sz="1400" dirty="0">
                  <a:solidFill>
                    <a:prstClr val="black"/>
                  </a:solidFill>
                </a:rPr>
                <a:t>()</a:t>
              </a:r>
            </a:p>
          </p:txBody>
        </p:sp>
        <p:pic>
          <p:nvPicPr>
            <p:cNvPr id="1027" name="Picture 3" descr="C:\Users\friendly\Dropbox\Documents\SCS\RGraphics\images\RStudio\tidyr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4338" y="1219205"/>
              <a:ext cx="409904" cy="4754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C4B6A62-674B-4C46-AF5C-0B46F0A4726E}"/>
              </a:ext>
            </a:extLst>
          </p:cNvPr>
          <p:cNvGrpSpPr/>
          <p:nvPr/>
        </p:nvGrpSpPr>
        <p:grpSpPr>
          <a:xfrm>
            <a:off x="2590800" y="4419600"/>
            <a:ext cx="3296478" cy="2286000"/>
            <a:chOff x="2590800" y="4419600"/>
            <a:chExt cx="3296478" cy="2286000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90800" y="4419600"/>
              <a:ext cx="3296478" cy="2286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29" name="Picture 5" descr="C:\Users\friendly\Dropbox\Documents\SCS\RGraphics\images\RStudio\ggplot2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79423" y="4495799"/>
              <a:ext cx="381001" cy="4419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31" name="Picture 7" descr="Related imag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2952" y="3081963"/>
            <a:ext cx="735648" cy="84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A1D3B091-6EFA-4E1D-A1E8-0A9E5D41C1B0}"/>
              </a:ext>
            </a:extLst>
          </p:cNvPr>
          <p:cNvGrpSpPr/>
          <p:nvPr/>
        </p:nvGrpSpPr>
        <p:grpSpPr>
          <a:xfrm>
            <a:off x="4648200" y="1219207"/>
            <a:ext cx="3897923" cy="2560320"/>
            <a:chOff x="4648200" y="1219207"/>
            <a:chExt cx="3897923" cy="256032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48200" y="1219207"/>
              <a:ext cx="3897923" cy="2560320"/>
            </a:xfrm>
            <a:prstGeom prst="rect">
              <a:avLst/>
            </a:prstGeom>
          </p:spPr>
        </p:pic>
        <p:pic>
          <p:nvPicPr>
            <p:cNvPr id="1028" name="Picture 4" descr="C:\Users\friendly\Dropbox\Documents\SCS\RGraphics\images\RStudio\RStudio_Hex_dplyr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08785" y="1240541"/>
              <a:ext cx="409904" cy="4754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Rectangle 17"/>
            <p:cNvSpPr/>
            <p:nvPr/>
          </p:nvSpPr>
          <p:spPr>
            <a:xfrm>
              <a:off x="5791200" y="2237233"/>
              <a:ext cx="64280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en-US" sz="1400" dirty="0">
                  <a:solidFill>
                    <a:prstClr val="black"/>
                  </a:solidFill>
                </a:rPr>
                <a:t>filter()</a:t>
              </a: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6957348" y="2377222"/>
              <a:ext cx="72167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en-US" sz="1400" dirty="0">
                  <a:solidFill>
                    <a:prstClr val="black"/>
                  </a:solidFill>
                </a:rPr>
                <a:t>select()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B918235-F4CE-4CD8-B765-5899211114D2}"/>
              </a:ext>
            </a:extLst>
          </p:cNvPr>
          <p:cNvGrpSpPr/>
          <p:nvPr/>
        </p:nvGrpSpPr>
        <p:grpSpPr>
          <a:xfrm>
            <a:off x="2971800" y="2321016"/>
            <a:ext cx="1447800" cy="369332"/>
            <a:chOff x="2971800" y="2321016"/>
            <a:chExt cx="1447800" cy="369332"/>
          </a:xfrm>
        </p:grpSpPr>
        <p:cxnSp>
          <p:nvCxnSpPr>
            <p:cNvPr id="11" name="Straight Arrow Connector 10"/>
            <p:cNvCxnSpPr/>
            <p:nvPr/>
          </p:nvCxnSpPr>
          <p:spPr>
            <a:xfrm>
              <a:off x="2971800" y="2667000"/>
              <a:ext cx="1447800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3227832" y="2321016"/>
              <a:ext cx="838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%&gt;%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AD298BAC-5EB0-4DBF-B057-F53BF9301187}"/>
              </a:ext>
            </a:extLst>
          </p:cNvPr>
          <p:cNvSpPr txBox="1"/>
          <p:nvPr/>
        </p:nvSpPr>
        <p:spPr>
          <a:xfrm>
            <a:off x="3124203" y="1164561"/>
            <a:ext cx="11429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pipes</a:t>
            </a:r>
          </a:p>
        </p:txBody>
      </p:sp>
    </p:spTree>
    <p:extLst>
      <p:ext uri="{BB962C8B-B14F-4D97-AF65-F5344CB8AC3E}">
        <p14:creationId xmlns:p14="http://schemas.microsoft.com/office/powerpoint/2010/main" val="2486459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7" grpId="0"/>
      <p:bldP spid="1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 wrangling with </a:t>
            </a:r>
            <a:r>
              <a:rPr lang="en-US" dirty="0" err="1"/>
              <a:t>dplyr</a:t>
            </a:r>
            <a:r>
              <a:rPr lang="en-US" dirty="0"/>
              <a:t> &amp; </a:t>
            </a:r>
            <a:r>
              <a:rPr lang="en-US" dirty="0" err="1"/>
              <a:t>tidyr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18</a:t>
            </a:fld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57200" y="1371600"/>
            <a:ext cx="4191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What is Tidy Data?</a:t>
            </a:r>
          </a:p>
          <a:p>
            <a:r>
              <a:rPr lang="en-US" dirty="0"/>
              <a:t>A dataset is said to be tidy if: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observations are in </a:t>
            </a:r>
            <a:r>
              <a:rPr lang="en-US" dirty="0">
                <a:solidFill>
                  <a:srgbClr val="FF0000"/>
                </a:solidFill>
              </a:rPr>
              <a:t>rows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variables are in </a:t>
            </a:r>
            <a:r>
              <a:rPr lang="en-US" dirty="0">
                <a:solidFill>
                  <a:srgbClr val="FF0000"/>
                </a:solidFill>
              </a:rPr>
              <a:t>columns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each value is in its own </a:t>
            </a:r>
            <a:r>
              <a:rPr lang="en-US" dirty="0">
                <a:solidFill>
                  <a:srgbClr val="FF0000"/>
                </a:solidFill>
              </a:rPr>
              <a:t>cell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57200" y="3200400"/>
            <a:ext cx="7924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“messy” dataset: Survey of income by religion from Pew Research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Values of </a:t>
            </a:r>
            <a:r>
              <a:rPr lang="en-US" dirty="0">
                <a:solidFill>
                  <a:srgbClr val="FF0000"/>
                </a:solidFill>
              </a:rPr>
              <a:t>income</a:t>
            </a:r>
            <a:r>
              <a:rPr lang="en-US" dirty="0"/>
              <a:t> are in separate columns, not one variable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Column headers are </a:t>
            </a:r>
            <a:r>
              <a:rPr lang="en-US" dirty="0">
                <a:solidFill>
                  <a:srgbClr val="FF0000"/>
                </a:solidFill>
              </a:rPr>
              <a:t>values</a:t>
            </a:r>
            <a:r>
              <a:rPr lang="en-US" dirty="0"/>
              <a:t>, not variable names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Cell values are frequencies--- </a:t>
            </a:r>
            <a:r>
              <a:rPr lang="en-US" dirty="0">
                <a:solidFill>
                  <a:srgbClr val="FF0000"/>
                </a:solidFill>
              </a:rPr>
              <a:t>implicit</a:t>
            </a:r>
            <a:r>
              <a:rPr lang="en-US" dirty="0"/>
              <a:t>, not explicit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572000"/>
            <a:ext cx="5810250" cy="181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2098" y="1403271"/>
            <a:ext cx="4937760" cy="154305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477000" y="4648200"/>
            <a:ext cx="2209800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This organization is easy in Excel</a:t>
            </a:r>
          </a:p>
          <a:p>
            <a:pPr>
              <a:spcAft>
                <a:spcPts val="600"/>
              </a:spcAft>
            </a:pPr>
            <a:r>
              <a:rPr lang="en-US" dirty="0"/>
              <a:t>But, this makes data analysis and graphing hard</a:t>
            </a:r>
          </a:p>
        </p:txBody>
      </p:sp>
    </p:spTree>
    <p:extLst>
      <p:ext uri="{BB962C8B-B14F-4D97-AF65-F5344CB8AC3E}">
        <p14:creationId xmlns:p14="http://schemas.microsoft.com/office/powerpoint/2010/main" val="13813680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5EBF7-E70A-4804-BDBF-96A612A5E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Tidy operations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E611D60-16C8-4D80-BFF8-6E9395235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D360BA-90F8-42EB-81A4-3669FF41DC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709" y="2362200"/>
            <a:ext cx="8692581" cy="326914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8F39CA3-420F-4777-B98B-99EBA0D5D212}"/>
              </a:ext>
            </a:extLst>
          </p:cNvPr>
          <p:cNvSpPr txBox="1"/>
          <p:nvPr/>
        </p:nvSpPr>
        <p:spPr>
          <a:xfrm>
            <a:off x="304800" y="1440320"/>
            <a:ext cx="3429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gather(): Reshape wide to long</a:t>
            </a:r>
          </a:p>
          <a:p>
            <a:r>
              <a:rPr lang="en-US" sz="2000" dirty="0"/>
              <a:t>synonym: </a:t>
            </a:r>
            <a:r>
              <a:rPr lang="en-US" sz="2000" b="1" dirty="0" err="1">
                <a:solidFill>
                  <a:schemeClr val="bg2">
                    <a:lumMod val="50000"/>
                  </a:schemeClr>
                </a:solidFill>
              </a:rPr>
              <a:t>tidyr</a:t>
            </a:r>
            <a:r>
              <a:rPr lang="en-US" sz="2000" b="1" dirty="0">
                <a:solidFill>
                  <a:schemeClr val="bg2">
                    <a:lumMod val="50000"/>
                  </a:schemeClr>
                </a:solidFill>
              </a:rPr>
              <a:t>::</a:t>
            </a:r>
            <a:r>
              <a:rPr lang="en-US" sz="2000" b="1" dirty="0" err="1"/>
              <a:t>pivot_longer</a:t>
            </a:r>
            <a:r>
              <a:rPr lang="en-US" sz="2000" b="1" dirty="0"/>
              <a:t>()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C92F848-BC84-41E2-8A6A-B2BBFB44AB38}"/>
              </a:ext>
            </a:extLst>
          </p:cNvPr>
          <p:cNvSpPr/>
          <p:nvPr/>
        </p:nvSpPr>
        <p:spPr>
          <a:xfrm>
            <a:off x="4767943" y="1374070"/>
            <a:ext cx="407125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spread(): Reshape long to wide</a:t>
            </a:r>
          </a:p>
          <a:p>
            <a:r>
              <a:rPr lang="en-US" sz="2000" dirty="0"/>
              <a:t>synonym: </a:t>
            </a:r>
            <a:r>
              <a:rPr lang="en-US" sz="2000" b="1" dirty="0" err="1">
                <a:solidFill>
                  <a:schemeClr val="bg2">
                    <a:lumMod val="50000"/>
                  </a:schemeClr>
                </a:solidFill>
              </a:rPr>
              <a:t>tidyr</a:t>
            </a:r>
            <a:r>
              <a:rPr lang="en-US" sz="2000" b="1" dirty="0">
                <a:solidFill>
                  <a:schemeClr val="bg2">
                    <a:lumMod val="50000"/>
                  </a:schemeClr>
                </a:solidFill>
              </a:rPr>
              <a:t>::</a:t>
            </a:r>
            <a:r>
              <a:rPr lang="en-US" sz="2000" b="1" dirty="0" err="1"/>
              <a:t>pivot_longer</a:t>
            </a:r>
            <a:r>
              <a:rPr lang="en-US" sz="2000" b="1" dirty="0"/>
              <a:t>()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DE2DA9-5D95-4D33-BC64-AB9B778C1720}"/>
              </a:ext>
            </a:extLst>
          </p:cNvPr>
          <p:cNvSpPr txBox="1"/>
          <p:nvPr/>
        </p:nvSpPr>
        <p:spPr>
          <a:xfrm>
            <a:off x="457200" y="5867400"/>
            <a:ext cx="3962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Separate parts of a value into several variables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81A7361-2628-4B16-8DBF-E3A0A63F08B3}"/>
              </a:ext>
            </a:extLst>
          </p:cNvPr>
          <p:cNvSpPr txBox="1"/>
          <p:nvPr/>
        </p:nvSpPr>
        <p:spPr>
          <a:xfrm>
            <a:off x="5181600" y="5867400"/>
            <a:ext cx="3505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Join related variables into one 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718D959-F022-183D-C722-2EF468003F62}"/>
              </a:ext>
            </a:extLst>
          </p:cNvPr>
          <p:cNvCxnSpPr>
            <a:cxnSpLocks/>
          </p:cNvCxnSpPr>
          <p:nvPr/>
        </p:nvCxnSpPr>
        <p:spPr>
          <a:xfrm flipH="1">
            <a:off x="225709" y="4267200"/>
            <a:ext cx="8692581" cy="0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9613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 larger view: Data science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Data science treats statistics &amp; data visualization as parts of a larger process</a:t>
            </a:r>
          </a:p>
          <a:p>
            <a:pPr lvl="1"/>
            <a:r>
              <a:rPr lang="en-US" sz="2000" dirty="0"/>
              <a:t>Data import: text files, data bases, web scraping, …</a:t>
            </a:r>
          </a:p>
          <a:p>
            <a:pPr lvl="1"/>
            <a:r>
              <a:rPr lang="en-US" sz="2000" dirty="0"/>
              <a:t>Data cleaning </a:t>
            </a:r>
            <a:r>
              <a:rPr lang="en-US" sz="2000" dirty="0">
                <a:sym typeface="Symbol"/>
              </a:rPr>
              <a:t> “tidy data”</a:t>
            </a:r>
          </a:p>
          <a:p>
            <a:pPr lvl="1"/>
            <a:r>
              <a:rPr lang="en-US" sz="2000" dirty="0">
                <a:sym typeface="Symbol"/>
              </a:rPr>
              <a:t>Model building &amp; visualization</a:t>
            </a:r>
          </a:p>
          <a:p>
            <a:pPr lvl="1"/>
            <a:r>
              <a:rPr lang="en-US" sz="2000" dirty="0">
                <a:sym typeface="Symbol"/>
              </a:rPr>
              <a:t>Reproducible report writing</a:t>
            </a:r>
            <a:endParaRPr lang="en-US" sz="2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3810000"/>
            <a:ext cx="6858000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026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36BBC1-712D-B242-D90F-2A455E8090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20</a:t>
            </a:fld>
            <a:endParaRPr lang="en-US"/>
          </a:p>
        </p:txBody>
      </p:sp>
      <p:pic>
        <p:nvPicPr>
          <p:cNvPr id="7" name="Picture 6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39390AAC-EA18-7692-ED1F-CE813F6EC6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51" y="240219"/>
            <a:ext cx="3848100" cy="65055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9313614-8871-DDDE-6A13-41CD8C807E90}"/>
              </a:ext>
            </a:extLst>
          </p:cNvPr>
          <p:cNvSpPr txBox="1"/>
          <p:nvPr/>
        </p:nvSpPr>
        <p:spPr>
          <a:xfrm>
            <a:off x="4876800" y="1238071"/>
            <a:ext cx="3429000" cy="1200329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dirty="0" err="1"/>
              <a:t>pivot_longer</a:t>
            </a:r>
            <a:r>
              <a:rPr lang="en-CA" dirty="0"/>
              <a:t>(wide,</a:t>
            </a:r>
          </a:p>
          <a:p>
            <a:r>
              <a:rPr lang="en-CA" dirty="0"/>
              <a:t>    cols = x:z,</a:t>
            </a:r>
          </a:p>
          <a:p>
            <a:r>
              <a:rPr lang="en-CA" dirty="0"/>
              <a:t>    </a:t>
            </a:r>
            <a:r>
              <a:rPr lang="en-CA" dirty="0" err="1"/>
              <a:t>names_to</a:t>
            </a:r>
            <a:r>
              <a:rPr lang="en-CA" dirty="0"/>
              <a:t> = “key”,</a:t>
            </a:r>
          </a:p>
          <a:p>
            <a:r>
              <a:rPr lang="en-CA" dirty="0"/>
              <a:t>    </a:t>
            </a:r>
            <a:r>
              <a:rPr lang="en-CA" dirty="0" err="1"/>
              <a:t>values_to</a:t>
            </a:r>
            <a:r>
              <a:rPr lang="en-CA" dirty="0"/>
              <a:t> = “</a:t>
            </a:r>
            <a:r>
              <a:rPr lang="en-CA" dirty="0" err="1"/>
              <a:t>val</a:t>
            </a:r>
            <a:r>
              <a:rPr lang="en-CA" dirty="0"/>
              <a:t>”)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780A4C-9B6B-C589-6DF8-D4328FDE8663}"/>
              </a:ext>
            </a:extLst>
          </p:cNvPr>
          <p:cNvSpPr txBox="1"/>
          <p:nvPr/>
        </p:nvSpPr>
        <p:spPr>
          <a:xfrm>
            <a:off x="4876800" y="3420070"/>
            <a:ext cx="3429000" cy="923330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dirty="0" err="1"/>
              <a:t>pivot_wider</a:t>
            </a:r>
            <a:r>
              <a:rPr lang="en-CA" dirty="0"/>
              <a:t>(long,</a:t>
            </a:r>
          </a:p>
          <a:p>
            <a:r>
              <a:rPr lang="en-CA" dirty="0"/>
              <a:t>    </a:t>
            </a:r>
            <a:r>
              <a:rPr lang="en-CA" dirty="0" err="1"/>
              <a:t>names_from</a:t>
            </a:r>
            <a:r>
              <a:rPr lang="en-CA" dirty="0"/>
              <a:t> = key,</a:t>
            </a:r>
          </a:p>
          <a:p>
            <a:r>
              <a:rPr lang="en-CA" dirty="0"/>
              <a:t>    </a:t>
            </a:r>
            <a:r>
              <a:rPr lang="en-CA" dirty="0" err="1"/>
              <a:t>values_from</a:t>
            </a:r>
            <a:r>
              <a:rPr lang="en-CA" dirty="0"/>
              <a:t> = </a:t>
            </a:r>
            <a:r>
              <a:rPr lang="en-CA" dirty="0" err="1"/>
              <a:t>val</a:t>
            </a:r>
            <a:r>
              <a:rPr lang="en-CA" dirty="0"/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DEA2FC0-AB0F-D38E-60F0-E3580A66772F}"/>
              </a:ext>
            </a:extLst>
          </p:cNvPr>
          <p:cNvSpPr txBox="1"/>
          <p:nvPr/>
        </p:nvSpPr>
        <p:spPr>
          <a:xfrm>
            <a:off x="4876800" y="685800"/>
            <a:ext cx="259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Wide </a:t>
            </a:r>
            <a:r>
              <a:rPr lang="en-US" sz="2400" dirty="0">
                <a:sym typeface="Symbol" panose="05050102010706020507" pitchFamily="18" charset="2"/>
              </a:rPr>
              <a:t></a:t>
            </a:r>
            <a:r>
              <a:rPr lang="en-CA" sz="2400" dirty="0">
                <a:sym typeface="Symbol" panose="05050102010706020507" pitchFamily="18" charset="2"/>
              </a:rPr>
              <a:t> Long</a:t>
            </a:r>
            <a:endParaRPr lang="en-CA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74E45DB-9320-A1C3-7AE3-74CB6E8BD80C}"/>
              </a:ext>
            </a:extLst>
          </p:cNvPr>
          <p:cNvSpPr txBox="1"/>
          <p:nvPr/>
        </p:nvSpPr>
        <p:spPr>
          <a:xfrm>
            <a:off x="4876800" y="2814935"/>
            <a:ext cx="259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Long </a:t>
            </a:r>
            <a:r>
              <a:rPr lang="en-US" sz="2400" dirty="0">
                <a:sym typeface="Symbol" panose="05050102010706020507" pitchFamily="18" charset="2"/>
              </a:rPr>
              <a:t></a:t>
            </a:r>
            <a:r>
              <a:rPr lang="en-CA" sz="2400" dirty="0">
                <a:sym typeface="Symbol" panose="05050102010706020507" pitchFamily="18" charset="2"/>
              </a:rPr>
              <a:t> Wide</a:t>
            </a:r>
            <a:endParaRPr lang="en-CA" sz="2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F5467C6-7F24-75B1-C3F4-516D61B66B55}"/>
              </a:ext>
            </a:extLst>
          </p:cNvPr>
          <p:cNvSpPr txBox="1"/>
          <p:nvPr/>
        </p:nvSpPr>
        <p:spPr>
          <a:xfrm>
            <a:off x="4514851" y="5867400"/>
            <a:ext cx="43243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/>
              <a:t>Image from: </a:t>
            </a:r>
            <a:r>
              <a:rPr lang="en-CA" sz="1400" dirty="0">
                <a:hlinkClick r:id="rId3"/>
              </a:rPr>
              <a:t>https://www.garrickadenbuie.com/project/tidyexplain/</a:t>
            </a:r>
            <a:r>
              <a:rPr lang="en-CA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276206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-up of a chart&#10;&#10;Description automatically generated">
            <a:extLst>
              <a:ext uri="{FF2B5EF4-FFF2-40B4-BE49-F238E27FC236}">
                <a16:creationId xmlns:a16="http://schemas.microsoft.com/office/drawing/2014/main" id="{8D76A2B5-4C7A-AF4D-B43F-44F7B5F74A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820" y="3961800"/>
            <a:ext cx="8208000" cy="26676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C97D7B0-C6D9-6EB6-35C3-85B892913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Reshaping data: Long </a:t>
            </a:r>
            <a:r>
              <a:rPr lang="en-CA" dirty="0">
                <a:sym typeface="Symbol" panose="05050102010706020507" pitchFamily="18" charset="2"/>
              </a:rPr>
              <a:t> Wide</a:t>
            </a:r>
            <a:endParaRPr lang="en-CA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01763CC-1BA2-41C3-72AB-A898F87BC2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21</a:t>
            </a:fld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77E60AFC-B209-0CAE-A44F-4E2DAE8602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697" y="1527246"/>
            <a:ext cx="8208000" cy="2435154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7F75A68-98B6-D25C-7697-7ACCD0C916F3}"/>
              </a:ext>
            </a:extLst>
          </p:cNvPr>
          <p:cNvSpPr/>
          <p:nvPr/>
        </p:nvSpPr>
        <p:spPr>
          <a:xfrm>
            <a:off x="1143000" y="1752600"/>
            <a:ext cx="914400" cy="838200"/>
          </a:xfrm>
          <a:prstGeom prst="roundRect">
            <a:avLst/>
          </a:prstGeom>
          <a:ln w="2540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9A66C09-B1CC-E893-2986-8218B62FA2C0}"/>
              </a:ext>
            </a:extLst>
          </p:cNvPr>
          <p:cNvSpPr/>
          <p:nvPr/>
        </p:nvSpPr>
        <p:spPr>
          <a:xfrm>
            <a:off x="1524000" y="4343400"/>
            <a:ext cx="914400" cy="381000"/>
          </a:xfrm>
          <a:prstGeom prst="roundRect">
            <a:avLst/>
          </a:prstGeom>
          <a:ln w="2540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31248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Tidying: reshaping wide to long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22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7200" y="1828800"/>
            <a:ext cx="4419600" cy="2123658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&gt; pew &lt;-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read.delim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file = "http://stat405.had.co.nz/data/pew.txt",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header = TRUE,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stringsAsFactors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= FALSE, </a:t>
            </a:r>
            <a:r>
              <a:rPr lang="en-US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check.names</a:t>
            </a: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FALSE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&gt; (pew1 &lt;- pew[1:4, 1:6])  </a:t>
            </a:r>
            <a:r>
              <a:rPr lang="en-US" sz="11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small subset </a:t>
            </a:r>
          </a:p>
          <a:p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religion &lt;$10k $10-20k $20-30k $30-40k $40-50k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1 Agnostic    27      34      60      81      76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2  Atheist    12      27      37      52      35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3 Buddhist    27      21      30      34      33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4 Catholic   418     617     732     670     638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105400" y="2362200"/>
            <a:ext cx="3733800" cy="3477875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&gt;library(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tidyr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gather(pew1, "income", "frequency", 2:6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religion  income frequency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1  Agnostic   &lt;$10k        27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2   Atheist   &lt;$10k        12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3  Buddhist   &lt;$10k        27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4  Catholic   &lt;$10k       418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5  Agnostic $10-20k        34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6   Atheist $10-20k        27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7  Buddhist $10-20k        21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8  Catholic $10-20k       617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9  Agnostic $20-30k        60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10  Atheist $20-30k        37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11 Buddhist $20-30k        30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12 Catholic $20-30k       732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13 Agnostic $30-40k        81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14  Atheist $30-40k        52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15 Buddhist $30-40k        34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16 Catholic $30-40k       670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…  …        …             …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1430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can tidy the data by reshaping from wide to long format using </a:t>
            </a:r>
            <a:r>
              <a:rPr lang="en-US" b="1" dirty="0" err="1">
                <a:solidFill>
                  <a:schemeClr val="bg2">
                    <a:lumMod val="50000"/>
                  </a:schemeClr>
                </a:solidFill>
              </a:rPr>
              <a:t>tidyr</a:t>
            </a:r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::</a:t>
            </a:r>
            <a:r>
              <a:rPr lang="en-US" b="1" dirty="0"/>
              <a:t>gather() </a:t>
            </a:r>
            <a:r>
              <a:rPr lang="en-US" dirty="0"/>
              <a:t>or </a:t>
            </a:r>
            <a:r>
              <a:rPr lang="en-US" b="1" dirty="0" err="1"/>
              <a:t>pivot_longer</a:t>
            </a:r>
            <a:r>
              <a:rPr lang="en-US" b="1" dirty="0"/>
              <a:t>()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3400" y="4267200"/>
            <a:ext cx="434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Another solution, using reshape2::melt()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3400" y="4800600"/>
            <a:ext cx="4191000" cy="1384995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&gt; library(reshape2)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pew_tidy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&lt;- melt(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data = pew1,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id = "religion",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variable.name = "income",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value.name = "frequency"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411468" y="1752600"/>
            <a:ext cx="533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key</a:t>
            </a:r>
          </a:p>
        </p:txBody>
      </p:sp>
      <p:sp>
        <p:nvSpPr>
          <p:cNvPr id="10" name="Rectangle 9"/>
          <p:cNvSpPr/>
          <p:nvPr/>
        </p:nvSpPr>
        <p:spPr>
          <a:xfrm>
            <a:off x="7055808" y="1752600"/>
            <a:ext cx="63460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400" dirty="0">
                <a:solidFill>
                  <a:prstClr val="black"/>
                </a:solidFill>
              </a:rPr>
              <a:t>value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772400" y="1752599"/>
            <a:ext cx="8382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400" dirty="0">
                <a:solidFill>
                  <a:prstClr val="black"/>
                </a:solidFill>
              </a:rPr>
              <a:t>columns</a:t>
            </a:r>
          </a:p>
        </p:txBody>
      </p:sp>
      <p:cxnSp>
        <p:nvCxnSpPr>
          <p:cNvPr id="14" name="Straight Arrow Connector 13"/>
          <p:cNvCxnSpPr>
            <a:stCxn id="9" idx="2"/>
          </p:cNvCxnSpPr>
          <p:nvPr/>
        </p:nvCxnSpPr>
        <p:spPr>
          <a:xfrm>
            <a:off x="6678168" y="2060377"/>
            <a:ext cx="0" cy="454223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7467600" y="2060376"/>
            <a:ext cx="0" cy="454223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8458200" y="2060375"/>
            <a:ext cx="0" cy="454223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029200" y="5923985"/>
            <a:ext cx="381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NB: income is a </a:t>
            </a:r>
            <a:r>
              <a:rPr lang="en-US" sz="1400" dirty="0">
                <a:solidFill>
                  <a:srgbClr val="FF0000"/>
                </a:solidFill>
              </a:rPr>
              <a:t>character</a:t>
            </a:r>
            <a:r>
              <a:rPr lang="en-US" sz="1400" dirty="0"/>
              <a:t> variable; we might want to create an </a:t>
            </a:r>
            <a:r>
              <a:rPr lang="en-US" sz="1400" dirty="0">
                <a:solidFill>
                  <a:srgbClr val="FF0000"/>
                </a:solidFill>
              </a:rPr>
              <a:t>ordered factor </a:t>
            </a:r>
            <a:r>
              <a:rPr lang="en-US" sz="1400" dirty="0"/>
              <a:t>or </a:t>
            </a:r>
            <a:r>
              <a:rPr lang="en-US" sz="1400" dirty="0">
                <a:solidFill>
                  <a:srgbClr val="FF0000"/>
                </a:solidFill>
              </a:rPr>
              <a:t>numeric</a:t>
            </a:r>
            <a:r>
              <a:rPr lang="en-US" sz="1400" dirty="0"/>
              <a:t> version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7362227-9F29-496F-BAB1-60D38F130CD2}"/>
              </a:ext>
            </a:extLst>
          </p:cNvPr>
          <p:cNvCxnSpPr/>
          <p:nvPr/>
        </p:nvCxnSpPr>
        <p:spPr>
          <a:xfrm flipV="1">
            <a:off x="4191000" y="2667000"/>
            <a:ext cx="914400" cy="152400"/>
          </a:xfrm>
          <a:prstGeom prst="straightConnector1">
            <a:avLst/>
          </a:prstGeom>
          <a:ln w="2540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14630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8A2D32B-1941-FB6C-2D8D-1638332F16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600" y="2531909"/>
            <a:ext cx="1866667" cy="52381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Using pipes: %&gt;%, |&gt;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5105400"/>
          </a:xfrm>
        </p:spPr>
        <p:txBody>
          <a:bodyPr/>
          <a:lstStyle/>
          <a:p>
            <a:r>
              <a:rPr lang="en-US" dirty="0"/>
              <a:t>R is a </a:t>
            </a:r>
            <a:r>
              <a:rPr lang="en-US" dirty="0">
                <a:solidFill>
                  <a:srgbClr val="0070C0"/>
                </a:solidFill>
              </a:rPr>
              <a:t>functional</a:t>
            </a:r>
            <a:r>
              <a:rPr lang="en-US" dirty="0"/>
              <a:t> language</a:t>
            </a:r>
          </a:p>
          <a:p>
            <a:pPr lvl="1"/>
            <a:r>
              <a:rPr lang="en-US" sz="1800" dirty="0"/>
              <a:t>This means that f(x) returns a value, as in y &lt;- f(x)</a:t>
            </a:r>
          </a:p>
          <a:p>
            <a:pPr lvl="1"/>
            <a:r>
              <a:rPr lang="en-US" sz="1800" dirty="0">
                <a:sym typeface="Symbol" panose="05050102010706020507" pitchFamily="18" charset="2"/>
              </a:rPr>
              <a:t> </a:t>
            </a:r>
            <a:r>
              <a:rPr lang="en-US" sz="1800" dirty="0"/>
              <a:t>That value can be passed to another function: g(f(x))</a:t>
            </a:r>
          </a:p>
          <a:p>
            <a:pPr lvl="1"/>
            <a:r>
              <a:rPr lang="en-US" sz="1800" dirty="0">
                <a:sym typeface="Symbol" panose="05050102010706020507" pitchFamily="18" charset="2"/>
              </a:rPr>
              <a:t> </a:t>
            </a:r>
            <a:r>
              <a:rPr lang="en-US" sz="1800" dirty="0"/>
              <a:t>And so on: h(g(f(x)))</a:t>
            </a:r>
          </a:p>
          <a:p>
            <a:pPr lvl="1"/>
            <a:r>
              <a:rPr lang="en-US" sz="1800" dirty="0"/>
              <a:t>E.g., calculate:</a:t>
            </a:r>
          </a:p>
          <a:p>
            <a:pPr lvl="1"/>
            <a:endParaRPr lang="en-US" sz="1800" dirty="0"/>
          </a:p>
          <a:p>
            <a:pPr marL="457200" lvl="1" indent="0">
              <a:buNone/>
            </a:pPr>
            <a:endParaRPr lang="en-US" sz="1800" dirty="0"/>
          </a:p>
          <a:p>
            <a:pPr lvl="1"/>
            <a:endParaRPr lang="en-US" sz="1800" dirty="0"/>
          </a:p>
          <a:p>
            <a:pPr marL="457200" lvl="1" indent="0">
              <a:buNone/>
            </a:pPr>
            <a:endParaRPr lang="en-US" sz="1800" dirty="0"/>
          </a:p>
          <a:p>
            <a:pPr lvl="1"/>
            <a:r>
              <a:rPr lang="en-US" sz="1800" dirty="0"/>
              <a:t>This gets messy and hard to read, unless you break it down step by step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23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914400" y="3163669"/>
            <a:ext cx="6858000" cy="646331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Fira Code" pitchFamily="1" charset="0"/>
                <a:ea typeface="Fira Code" pitchFamily="1" charset="0"/>
                <a:cs typeface="Fira Code" pitchFamily="1" charset="0"/>
              </a:rPr>
              <a:t>&gt; x &lt;- c(0.109, 0.359, 0.63, 0.996, 0.515, 0.142)</a:t>
            </a:r>
          </a:p>
          <a:p>
            <a:r>
              <a:rPr lang="en-US" sz="1200" dirty="0">
                <a:latin typeface="Fira Code" pitchFamily="1" charset="0"/>
                <a:ea typeface="Fira Code" pitchFamily="1" charset="0"/>
                <a:cs typeface="Fira Code" pitchFamily="1" charset="0"/>
              </a:rPr>
              <a:t>&gt; </a:t>
            </a:r>
            <a:r>
              <a:rPr lang="en-US" sz="1200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exp</a:t>
            </a:r>
            <a:r>
              <a:rPr lang="en-US" sz="1200" dirty="0">
                <a:latin typeface="Fira Code" pitchFamily="1" charset="0"/>
                <a:ea typeface="Fira Code" pitchFamily="1" charset="0"/>
                <a:cs typeface="Fira Code" pitchFamily="1" charset="0"/>
              </a:rPr>
              <a:t>(diff(log(x)))</a:t>
            </a:r>
          </a:p>
          <a:p>
            <a:r>
              <a:rPr lang="en-US" sz="1200" dirty="0">
                <a:latin typeface="Fira Code" pitchFamily="1" charset="0"/>
                <a:ea typeface="Fira Code" pitchFamily="1" charset="0"/>
                <a:cs typeface="Fira Code" pitchFamily="1" charset="0"/>
              </a:rPr>
              <a:t>[1] 3.29 1.75 1.58 0.52 0.28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14400" y="4724400"/>
            <a:ext cx="7010400" cy="1569660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Fira Code" pitchFamily="1" charset="0"/>
                <a:ea typeface="Fira Code" pitchFamily="1" charset="0"/>
                <a:cs typeface="Fira Code" pitchFamily="1" charset="0"/>
              </a:rPr>
              <a:t>&gt; </a:t>
            </a:r>
            <a:r>
              <a:rPr lang="en-US" sz="1200" dirty="0">
                <a:solidFill>
                  <a:srgbClr val="00B050"/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# Compute the logarithm of `x`, calculate lagged differences, </a:t>
            </a:r>
          </a:p>
          <a:p>
            <a:r>
              <a:rPr lang="en-US" sz="1200" dirty="0">
                <a:latin typeface="Fira Code" pitchFamily="1" charset="0"/>
                <a:ea typeface="Fira Code" pitchFamily="1" charset="0"/>
                <a:cs typeface="Fira Code" pitchFamily="1" charset="0"/>
              </a:rPr>
              <a:t>&gt; </a:t>
            </a:r>
            <a:r>
              <a:rPr lang="en-US" sz="1200" dirty="0">
                <a:solidFill>
                  <a:srgbClr val="00B050"/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# return the exponential function of the result</a:t>
            </a:r>
          </a:p>
          <a:p>
            <a:r>
              <a:rPr lang="en-US" sz="1200" dirty="0">
                <a:latin typeface="Fira Code" pitchFamily="1" charset="0"/>
                <a:ea typeface="Fira Code" pitchFamily="1" charset="0"/>
                <a:cs typeface="Fira Code" pitchFamily="1" charset="0"/>
              </a:rPr>
              <a:t>&gt; log(x)</a:t>
            </a:r>
          </a:p>
          <a:p>
            <a:r>
              <a:rPr lang="en-US" sz="1200" dirty="0">
                <a:latin typeface="Fira Code" pitchFamily="1" charset="0"/>
                <a:ea typeface="Fira Code" pitchFamily="1" charset="0"/>
                <a:cs typeface="Fira Code" pitchFamily="1" charset="0"/>
              </a:rPr>
              <a:t>[1] -2.216 -1.024 -0.462 -0.004 -0.664 -1.952</a:t>
            </a:r>
          </a:p>
          <a:p>
            <a:r>
              <a:rPr lang="en-US" sz="1200" dirty="0">
                <a:latin typeface="Fira Code" pitchFamily="1" charset="0"/>
                <a:ea typeface="Fira Code" pitchFamily="1" charset="0"/>
                <a:cs typeface="Fira Code" pitchFamily="1" charset="0"/>
              </a:rPr>
              <a:t>&gt; diff(log(x))                    </a:t>
            </a:r>
            <a:r>
              <a:rPr lang="en-US" sz="1200" dirty="0">
                <a:solidFill>
                  <a:srgbClr val="00B050"/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#calculate lagged diffs</a:t>
            </a:r>
          </a:p>
          <a:p>
            <a:r>
              <a:rPr lang="en-US" sz="1200" dirty="0">
                <a:latin typeface="Fira Code" pitchFamily="1" charset="0"/>
                <a:ea typeface="Fira Code" pitchFamily="1" charset="0"/>
                <a:cs typeface="Fira Code" pitchFamily="1" charset="0"/>
              </a:rPr>
              <a:t>[1]  1.19  0.56  0.46 -0.66 -1.29</a:t>
            </a:r>
          </a:p>
          <a:p>
            <a:r>
              <a:rPr lang="en-US" sz="1200" dirty="0">
                <a:latin typeface="Fira Code" pitchFamily="1" charset="0"/>
                <a:ea typeface="Fira Code" pitchFamily="1" charset="0"/>
                <a:cs typeface="Fira Code" pitchFamily="1" charset="0"/>
              </a:rPr>
              <a:t>&gt; exp(diff(log(x)))               </a:t>
            </a:r>
            <a:r>
              <a:rPr lang="en-US" sz="1200" dirty="0">
                <a:solidFill>
                  <a:srgbClr val="00B050"/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# convert back to original scale</a:t>
            </a:r>
          </a:p>
          <a:p>
            <a:r>
              <a:rPr lang="en-US" sz="1200" dirty="0">
                <a:latin typeface="Fira Code" pitchFamily="1" charset="0"/>
                <a:ea typeface="Fira Code" pitchFamily="1" charset="0"/>
                <a:cs typeface="Fira Code" pitchFamily="1" charset="0"/>
              </a:rPr>
              <a:t>[1] 3.29 1.75 1.58 0.52 0.28</a:t>
            </a:r>
          </a:p>
        </p:txBody>
      </p:sp>
      <p:pic>
        <p:nvPicPr>
          <p:cNvPr id="7" name="Picture 7" descr="Related imag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1" y="228600"/>
            <a:ext cx="712707" cy="822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8256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Using pipes: %&gt;%, |&gt;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724400"/>
          </a:xfrm>
        </p:spPr>
        <p:txBody>
          <a:bodyPr/>
          <a:lstStyle/>
          <a:p>
            <a:r>
              <a:rPr lang="en-US" dirty="0"/>
              <a:t>Pipes (|&gt;) change the syntax to make this easier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Basic rules</a:t>
            </a:r>
          </a:p>
          <a:p>
            <a:pPr lvl="1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x |&gt; f() </a:t>
            </a:r>
            <a:r>
              <a:rPr lang="en-US" sz="2000" dirty="0"/>
              <a:t>passes object on left hand side as first argument (or . argument) of function on right hand side</a:t>
            </a:r>
          </a:p>
          <a:p>
            <a:pPr lvl="2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x |&gt; f()         </a:t>
            </a:r>
            <a:r>
              <a:rPr lang="en-US" dirty="0"/>
              <a:t>is the same as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f(x)</a:t>
            </a:r>
          </a:p>
          <a:p>
            <a:pPr lvl="2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x |&gt; f(y)        </a:t>
            </a:r>
            <a:r>
              <a:rPr lang="en-US" dirty="0"/>
              <a:t>is the same as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f(x, y)</a:t>
            </a:r>
          </a:p>
          <a:p>
            <a:pPr lvl="2"/>
            <a:r>
              <a:rPr lang="en-US" b="1" dirty="0">
                <a:solidFill>
                  <a:schemeClr val="accent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%&gt;% f(x,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 z) </a:t>
            </a:r>
            <a:r>
              <a:rPr lang="en-US" dirty="0"/>
              <a:t>is the same as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f(x,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 z)</a:t>
            </a:r>
          </a:p>
          <a:p>
            <a:pPr lvl="1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x %&lt;&gt;% f()</a:t>
            </a:r>
            <a:r>
              <a:rPr lang="en-US" sz="2000" dirty="0">
                <a:cs typeface="Courier New" panose="02070309020205020404" pitchFamily="49" charset="0"/>
              </a:rPr>
              <a:t>does the same, but assigns the result to x</a:t>
            </a:r>
          </a:p>
          <a:p>
            <a:pPr lvl="2"/>
            <a:r>
              <a:rPr lang="en-US" sz="1600" dirty="0">
                <a:cs typeface="Courier New" panose="02070309020205020404" pitchFamily="49" charset="0"/>
              </a:rPr>
              <a:t>Shortcut for </a:t>
            </a:r>
            <a:r>
              <a:rPr lang="en-US" sz="1600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x &lt;- x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%&gt;% f()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24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838200" y="1752600"/>
            <a:ext cx="6248400" cy="830997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nsolas" panose="020B0609020204030204" pitchFamily="49" charset="0"/>
                <a:cs typeface="Courier New" panose="02070309020205020404" pitchFamily="49" charset="0"/>
              </a:rPr>
              <a:t>&gt; </a:t>
            </a:r>
            <a:r>
              <a:rPr lang="en-US" sz="1600" dirty="0">
                <a:solidFill>
                  <a:srgbClr val="00B05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# use pipes</a:t>
            </a:r>
          </a:p>
          <a:p>
            <a:r>
              <a:rPr lang="en-US" sz="1600" dirty="0">
                <a:latin typeface="Consolas" panose="020B0609020204030204" pitchFamily="49" charset="0"/>
                <a:cs typeface="Courier New" panose="02070309020205020404" pitchFamily="49" charset="0"/>
              </a:rPr>
              <a:t>&gt; x |&gt; log() |&gt; diff() |&gt; exp()</a:t>
            </a:r>
          </a:p>
          <a:p>
            <a:r>
              <a:rPr lang="en-US" sz="1600" dirty="0">
                <a:latin typeface="Consolas" panose="020B0609020204030204" pitchFamily="49" charset="0"/>
                <a:cs typeface="Courier New" panose="02070309020205020404" pitchFamily="49" charset="0"/>
              </a:rPr>
              <a:t>[1] 3.29 1.75 1.58 0.52 0.28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F89E5C-3753-B45B-B407-821CCAD91EDC}"/>
              </a:ext>
            </a:extLst>
          </p:cNvPr>
          <p:cNvSpPr txBox="1"/>
          <p:nvPr/>
        </p:nvSpPr>
        <p:spPr>
          <a:xfrm>
            <a:off x="609600" y="5867400"/>
            <a:ext cx="7848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NB: pipes (</a:t>
            </a:r>
            <a:r>
              <a:rPr lang="en-CA" dirty="0">
                <a:solidFill>
                  <a:srgbClr val="0070C0"/>
                </a:solidFill>
              </a:rPr>
              <a:t>%&gt;%</a:t>
            </a:r>
            <a:r>
              <a:rPr lang="en-CA" dirty="0"/>
              <a:t>) originally in </a:t>
            </a:r>
            <a:r>
              <a:rPr lang="en-CA" dirty="0" err="1"/>
              <a:t>magrittr</a:t>
            </a:r>
            <a:r>
              <a:rPr lang="en-CA" dirty="0"/>
              <a:t> pkg; native pipe (</a:t>
            </a:r>
            <a:r>
              <a:rPr lang="en-CA" dirty="0">
                <a:solidFill>
                  <a:srgbClr val="0070C0"/>
                </a:solidFill>
              </a:rPr>
              <a:t>|&gt;)</a:t>
            </a:r>
            <a:r>
              <a:rPr lang="en-CA" dirty="0"/>
              <a:t> introduced in R 4.1</a:t>
            </a:r>
          </a:p>
          <a:p>
            <a:r>
              <a:rPr lang="en-CA" dirty="0"/>
              <a:t>Some things, like the “.” work only with </a:t>
            </a:r>
            <a:r>
              <a:rPr lang="en-CA" dirty="0">
                <a:solidFill>
                  <a:srgbClr val="0070C0"/>
                </a:solidFill>
              </a:rPr>
              <a:t>%&gt;%</a:t>
            </a:r>
          </a:p>
        </p:txBody>
      </p:sp>
      <p:pic>
        <p:nvPicPr>
          <p:cNvPr id="7" name="Picture 7" descr="Related image">
            <a:extLst>
              <a:ext uri="{FF2B5EF4-FFF2-40B4-BE49-F238E27FC236}">
                <a16:creationId xmlns:a16="http://schemas.microsoft.com/office/drawing/2014/main" id="{B7065EFD-7F2D-B8A5-FDBD-0F483F19B8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1" y="228600"/>
            <a:ext cx="712707" cy="822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8963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Using pipes: |&gt; </a:t>
            </a:r>
            <a:r>
              <a:rPr lang="en-US" dirty="0" err="1"/>
              <a:t>ggplot</a:t>
            </a:r>
            <a:r>
              <a:rPr lang="en-US" dirty="0"/>
              <a:t>()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25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7200" y="1219200"/>
            <a:ext cx="8229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For the Pew data, mutate income </a:t>
            </a:r>
            <a:r>
              <a:rPr lang="en-US" sz="2000" dirty="0">
                <a:sym typeface="Symbol" panose="05050102010706020507" pitchFamily="18" charset="2"/>
              </a:rPr>
              <a:t> </a:t>
            </a:r>
            <a:r>
              <a:rPr lang="en-US" sz="2000" dirty="0"/>
              <a:t> ordered factor and |&gt; to </a:t>
            </a:r>
            <a:r>
              <a:rPr lang="en-US" sz="2000" dirty="0" err="1"/>
              <a:t>ggplot</a:t>
            </a:r>
            <a:endParaRPr lang="en-US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533400" y="1828800"/>
            <a:ext cx="6781800" cy="1323439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 Narrow" pitchFamily="34" charset="0"/>
              </a:rPr>
              <a:t>pew1 |&gt;     </a:t>
            </a:r>
          </a:p>
          <a:p>
            <a:r>
              <a:rPr lang="en-US" sz="1600" dirty="0">
                <a:latin typeface="Arial Narrow" pitchFamily="34" charset="0"/>
              </a:rPr>
              <a:t>     gather("income", "frequency", 2:6) |&gt;                                               </a:t>
            </a:r>
            <a:r>
              <a:rPr lang="en-US" sz="1600" dirty="0">
                <a:solidFill>
                  <a:srgbClr val="00B050"/>
                </a:solidFill>
                <a:latin typeface="Arial Narrow" pitchFamily="34" charset="0"/>
              </a:rPr>
              <a:t># reshape</a:t>
            </a:r>
          </a:p>
          <a:p>
            <a:r>
              <a:rPr lang="en-US" sz="1600" dirty="0">
                <a:latin typeface="Arial Narrow" pitchFamily="34" charset="0"/>
              </a:rPr>
              <a:t>     mutate(income = </a:t>
            </a:r>
            <a:r>
              <a:rPr lang="en-US" sz="1600" dirty="0">
                <a:highlight>
                  <a:srgbClr val="FFFF00"/>
                </a:highlight>
                <a:latin typeface="Arial Narrow" pitchFamily="34" charset="0"/>
              </a:rPr>
              <a:t>ordered</a:t>
            </a:r>
            <a:r>
              <a:rPr lang="en-US" sz="1600" dirty="0">
                <a:latin typeface="Arial Narrow" pitchFamily="34" charset="0"/>
              </a:rPr>
              <a:t>(income, </a:t>
            </a:r>
            <a:r>
              <a:rPr lang="en-US" sz="1600" dirty="0">
                <a:highlight>
                  <a:srgbClr val="FFFF00"/>
                </a:highlight>
                <a:latin typeface="Arial Narrow" pitchFamily="34" charset="0"/>
              </a:rPr>
              <a:t>levels=unique</a:t>
            </a:r>
            <a:r>
              <a:rPr lang="en-US" sz="1600" dirty="0">
                <a:latin typeface="Arial Narrow" pitchFamily="34" charset="0"/>
              </a:rPr>
              <a:t>(income))) |&gt;       </a:t>
            </a:r>
            <a:r>
              <a:rPr lang="en-US" sz="1600" dirty="0">
                <a:solidFill>
                  <a:srgbClr val="00B050"/>
                </a:solidFill>
                <a:latin typeface="Arial Narrow" pitchFamily="34" charset="0"/>
              </a:rPr>
              <a:t># make ordered</a:t>
            </a:r>
          </a:p>
          <a:p>
            <a:r>
              <a:rPr lang="en-US" sz="1600" dirty="0">
                <a:latin typeface="Arial Narrow" pitchFamily="34" charset="0"/>
              </a:rPr>
              <a:t>     </a:t>
            </a:r>
            <a:r>
              <a:rPr lang="en-US" sz="1600" dirty="0" err="1">
                <a:latin typeface="Arial Narrow" pitchFamily="34" charset="0"/>
              </a:rPr>
              <a:t>ggplot</a:t>
            </a:r>
            <a:r>
              <a:rPr lang="en-US" sz="1600" dirty="0">
                <a:latin typeface="Arial Narrow" pitchFamily="34" charset="0"/>
              </a:rPr>
              <a:t>(</a:t>
            </a:r>
            <a:r>
              <a:rPr lang="en-US" sz="1600" dirty="0" err="1">
                <a:latin typeface="Arial Narrow" pitchFamily="34" charset="0"/>
              </a:rPr>
              <a:t>aes</a:t>
            </a:r>
            <a:r>
              <a:rPr lang="en-US" sz="1600" dirty="0">
                <a:latin typeface="Arial Narrow" pitchFamily="34" charset="0"/>
              </a:rPr>
              <a:t>(x=income, fill=religion)) +                                                    </a:t>
            </a:r>
            <a:r>
              <a:rPr lang="en-US" sz="1600" dirty="0">
                <a:solidFill>
                  <a:srgbClr val="00B050"/>
                </a:solidFill>
                <a:latin typeface="Arial Narrow" pitchFamily="34" charset="0"/>
              </a:rPr>
              <a:t># plot</a:t>
            </a:r>
          </a:p>
          <a:p>
            <a:r>
              <a:rPr lang="en-US" sz="1600" dirty="0">
                <a:latin typeface="Arial Narrow" pitchFamily="34" charset="0"/>
              </a:rPr>
              <a:t>           </a:t>
            </a:r>
            <a:r>
              <a:rPr lang="en-US" sz="1600" dirty="0" err="1">
                <a:latin typeface="Arial Narrow" pitchFamily="34" charset="0"/>
              </a:rPr>
              <a:t>geom_bar</a:t>
            </a:r>
            <a:r>
              <a:rPr lang="en-US" sz="1600" dirty="0">
                <a:latin typeface="Arial Narrow" pitchFamily="34" charset="0"/>
              </a:rPr>
              <a:t>(</a:t>
            </a:r>
            <a:r>
              <a:rPr lang="en-US" sz="1600" dirty="0" err="1">
                <a:latin typeface="Arial Narrow" pitchFamily="34" charset="0"/>
              </a:rPr>
              <a:t>aes</a:t>
            </a:r>
            <a:r>
              <a:rPr lang="en-US" sz="1600" dirty="0">
                <a:latin typeface="Arial Narrow" pitchFamily="34" charset="0"/>
              </a:rPr>
              <a:t>(weight=frequency))                                                 </a:t>
            </a:r>
            <a:r>
              <a:rPr lang="en-US" sz="1600" dirty="0">
                <a:solidFill>
                  <a:srgbClr val="00B050"/>
                </a:solidFill>
                <a:latin typeface="Arial Narrow" pitchFamily="34" charset="0"/>
              </a:rPr>
              <a:t># as </a:t>
            </a:r>
            <a:r>
              <a:rPr lang="en-US" sz="1600" dirty="0" err="1">
                <a:solidFill>
                  <a:srgbClr val="00B050"/>
                </a:solidFill>
                <a:latin typeface="Arial Narrow" pitchFamily="34" charset="0"/>
              </a:rPr>
              <a:t>freq</a:t>
            </a:r>
            <a:r>
              <a:rPr lang="en-US" sz="1600" dirty="0">
                <a:solidFill>
                  <a:srgbClr val="00B050"/>
                </a:solidFill>
                <a:latin typeface="Arial Narrow" pitchFamily="34" charset="0"/>
              </a:rPr>
              <a:t> bars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3581400"/>
            <a:ext cx="4480569" cy="274320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33400" y="3810000"/>
            <a:ext cx="3962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mutate() </a:t>
            </a:r>
            <a:r>
              <a:rPr lang="en-US" dirty="0"/>
              <a:t>calculates or transforms column variables</a:t>
            </a:r>
          </a:p>
          <a:p>
            <a:r>
              <a:rPr lang="en-US" b="1" dirty="0">
                <a:solidFill>
                  <a:srgbClr val="0070C0"/>
                </a:solidFill>
              </a:rPr>
              <a:t>ordered(income) </a:t>
            </a:r>
            <a:r>
              <a:rPr lang="en-US" dirty="0"/>
              <a:t>levels are now ordered appropriately.</a:t>
            </a:r>
          </a:p>
          <a:p>
            <a:endParaRPr lang="en-US" dirty="0"/>
          </a:p>
          <a:p>
            <a:r>
              <a:rPr lang="en-US" dirty="0"/>
              <a:t>The result is piped to </a:t>
            </a:r>
            <a:r>
              <a:rPr lang="en-US" dirty="0" err="1"/>
              <a:t>ggplot</a:t>
            </a:r>
            <a:r>
              <a:rPr lang="en-US" dirty="0"/>
              <a:t>()</a:t>
            </a:r>
          </a:p>
        </p:txBody>
      </p:sp>
      <p:pic>
        <p:nvPicPr>
          <p:cNvPr id="9" name="Picture 7" descr="Related imag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1" y="228600"/>
            <a:ext cx="712707" cy="822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5" descr="C:\Users\friendly\Dropbox\Documents\SCS\RGraphics\images\RStudio\ggplot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4903" y="228600"/>
            <a:ext cx="709449" cy="822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89778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Tidying: separate() and unite()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26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7200" y="12192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It sometimes happens that several variables are crammed into one column, or parts of one variable are split across multiple columns</a:t>
            </a:r>
          </a:p>
        </p:txBody>
      </p:sp>
      <p:pic>
        <p:nvPicPr>
          <p:cNvPr id="1026" name="Picture 2" descr="C:\Dropbox\Documents\6135\images\ggplot2\dplyr-spread-unit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2279904"/>
            <a:ext cx="7046913" cy="1076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33400" y="373380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example, for the pew data, we might want  separate income into low &amp; high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09600" y="4419600"/>
            <a:ext cx="3733800" cy="1323439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Arial Narrow" panose="020B0606020202030204" pitchFamily="34" charset="0"/>
              </a:rPr>
              <a:t>pew_long</a:t>
            </a:r>
            <a:r>
              <a:rPr lang="en-US" sz="1600" dirty="0">
                <a:latin typeface="Arial Narrow" panose="020B0606020202030204" pitchFamily="34" charset="0"/>
              </a:rPr>
              <a:t> |&gt;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  mutate(</a:t>
            </a:r>
            <a:r>
              <a:rPr lang="en-US" sz="1600" dirty="0" err="1">
                <a:latin typeface="Arial Narrow" panose="020B0606020202030204" pitchFamily="34" charset="0"/>
              </a:rPr>
              <a:t>inc</a:t>
            </a:r>
            <a:r>
              <a:rPr lang="en-US" sz="1600" dirty="0">
                <a:latin typeface="Arial Narrow" panose="020B0606020202030204" pitchFamily="34" charset="0"/>
              </a:rPr>
              <a:t> = </a:t>
            </a:r>
            <a:r>
              <a:rPr lang="en-US" sz="1600" dirty="0" err="1">
                <a:latin typeface="Arial Narrow" panose="020B0606020202030204" pitchFamily="34" charset="0"/>
              </a:rPr>
              <a:t>gsub</a:t>
            </a:r>
            <a:r>
              <a:rPr lang="en-US" sz="1600" dirty="0">
                <a:latin typeface="Arial Narrow" panose="020B0606020202030204" pitchFamily="34" charset="0"/>
              </a:rPr>
              <a:t>("[\\$k]", "", income)) |&gt;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  mutate(</a:t>
            </a:r>
            <a:r>
              <a:rPr lang="en-US" sz="1600" dirty="0" err="1">
                <a:latin typeface="Arial Narrow" panose="020B0606020202030204" pitchFamily="34" charset="0"/>
              </a:rPr>
              <a:t>inc</a:t>
            </a:r>
            <a:r>
              <a:rPr lang="en-US" sz="1600" dirty="0">
                <a:latin typeface="Arial Narrow" panose="020B0606020202030204" pitchFamily="34" charset="0"/>
              </a:rPr>
              <a:t> = </a:t>
            </a:r>
            <a:r>
              <a:rPr lang="en-US" sz="1600" dirty="0" err="1">
                <a:latin typeface="Arial Narrow" panose="020B0606020202030204" pitchFamily="34" charset="0"/>
              </a:rPr>
              <a:t>gsub</a:t>
            </a:r>
            <a:r>
              <a:rPr lang="en-US" sz="1600" dirty="0">
                <a:latin typeface="Arial Narrow" panose="020B0606020202030204" pitchFamily="34" charset="0"/>
              </a:rPr>
              <a:t>("&lt;", "0-", </a:t>
            </a:r>
            <a:r>
              <a:rPr lang="en-US" sz="1600" dirty="0" err="1">
                <a:latin typeface="Arial Narrow" panose="020B0606020202030204" pitchFamily="34" charset="0"/>
              </a:rPr>
              <a:t>inc</a:t>
            </a:r>
            <a:r>
              <a:rPr lang="en-US" sz="1600" dirty="0">
                <a:latin typeface="Arial Narrow" panose="020B0606020202030204" pitchFamily="34" charset="0"/>
              </a:rPr>
              <a:t>)) |&gt;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  </a:t>
            </a:r>
            <a:r>
              <a:rPr lang="en-US" sz="1600" dirty="0">
                <a:highlight>
                  <a:srgbClr val="FFFF00"/>
                </a:highlight>
                <a:latin typeface="Arial Narrow" panose="020B0606020202030204" pitchFamily="34" charset="0"/>
              </a:rPr>
              <a:t>separate</a:t>
            </a:r>
            <a:r>
              <a:rPr lang="en-US" sz="1600" dirty="0">
                <a:latin typeface="Arial Narrow" panose="020B0606020202030204" pitchFamily="34" charset="0"/>
              </a:rPr>
              <a:t>(</a:t>
            </a:r>
            <a:r>
              <a:rPr lang="en-US" sz="1600" dirty="0" err="1">
                <a:latin typeface="Arial Narrow" panose="020B0606020202030204" pitchFamily="34" charset="0"/>
              </a:rPr>
              <a:t>inc</a:t>
            </a:r>
            <a:r>
              <a:rPr lang="en-US" sz="1600" dirty="0">
                <a:latin typeface="Arial Narrow" panose="020B0606020202030204" pitchFamily="34" charset="0"/>
              </a:rPr>
              <a:t>, c("low", "high"), "-") |&gt;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  head()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800600" y="4419600"/>
            <a:ext cx="3810000" cy="1477328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 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religion  income frequency low high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1 Agnostic   &lt;$10k        27   0   10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2  Atheist   &lt;$10k        12   0   10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3 Buddhist   &lt;$10k        27   0   10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4 Catholic   &lt;$10k       418   0   10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5 Agnostic $10-20k        34  10   20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6  Atheist $10-20k        27  10   20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C798AA-C929-730C-F726-84651B6D0329}"/>
              </a:ext>
            </a:extLst>
          </p:cNvPr>
          <p:cNvSpPr txBox="1"/>
          <p:nvPr/>
        </p:nvSpPr>
        <p:spPr>
          <a:xfrm>
            <a:off x="533400" y="6096000"/>
            <a:ext cx="762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NB: </a:t>
            </a:r>
            <a:r>
              <a:rPr lang="en-CA" dirty="0" err="1">
                <a:solidFill>
                  <a:srgbClr val="0070C0"/>
                </a:solidFill>
              </a:rPr>
              <a:t>tidyr</a:t>
            </a:r>
            <a:r>
              <a:rPr lang="en-CA" dirty="0">
                <a:solidFill>
                  <a:srgbClr val="0070C0"/>
                </a:solidFill>
              </a:rPr>
              <a:t>::separate() </a:t>
            </a:r>
            <a:r>
              <a:rPr lang="en-CA" dirty="0"/>
              <a:t>now </a:t>
            </a:r>
            <a:r>
              <a:rPr lang="en-CA" dirty="0" err="1"/>
              <a:t>superceded</a:t>
            </a:r>
            <a:r>
              <a:rPr lang="en-CA" dirty="0"/>
              <a:t> by </a:t>
            </a:r>
            <a:r>
              <a:rPr lang="en-CA" b="1" dirty="0" err="1">
                <a:solidFill>
                  <a:srgbClr val="0070C0"/>
                </a:solidFill>
              </a:rPr>
              <a:t>separate_wider</a:t>
            </a:r>
            <a:r>
              <a:rPr lang="en-CA" b="1" dirty="0">
                <a:solidFill>
                  <a:srgbClr val="0070C0"/>
                </a:solidFill>
              </a:rPr>
              <a:t>_{</a:t>
            </a:r>
            <a:r>
              <a:rPr lang="en-CA" b="1" dirty="0" err="1">
                <a:solidFill>
                  <a:srgbClr val="0070C0"/>
                </a:solidFill>
              </a:rPr>
              <a:t>delim</a:t>
            </a:r>
            <a:r>
              <a:rPr lang="en-CA" b="1" dirty="0">
                <a:solidFill>
                  <a:srgbClr val="0070C0"/>
                </a:solidFill>
              </a:rPr>
              <a:t>, position}()</a:t>
            </a:r>
          </a:p>
        </p:txBody>
      </p:sp>
    </p:spTree>
    <p:extLst>
      <p:ext uri="{BB962C8B-B14F-4D97-AF65-F5344CB8AC3E}">
        <p14:creationId xmlns:p14="http://schemas.microsoft.com/office/powerpoint/2010/main" val="8193590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72282-1F7F-9C3D-5BA0-F1A1ED0C85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 err="1"/>
              <a:t>dplyr</a:t>
            </a:r>
            <a:r>
              <a:rPr lang="en-CA" dirty="0"/>
              <a:t>: verbs for manipulating data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5E6FED9-4180-F2B1-32CC-B5D0B0FF5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27</a:t>
            </a:fld>
            <a:endParaRPr lang="en-US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2848634-D8E5-3766-F5F1-88EB412350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8603788"/>
              </p:ext>
            </p:extLst>
          </p:nvPr>
        </p:nvGraphicFramePr>
        <p:xfrm>
          <a:off x="457200" y="1447800"/>
          <a:ext cx="6118698" cy="472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70698">
                  <a:extLst>
                    <a:ext uri="{9D8B030D-6E8A-4147-A177-3AD203B41FA5}">
                      <a16:colId xmlns:a16="http://schemas.microsoft.com/office/drawing/2014/main" val="3593342368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1661394655"/>
                    </a:ext>
                  </a:extLst>
                </a:gridCol>
              </a:tblGrid>
              <a:tr h="787400">
                <a:tc>
                  <a:txBody>
                    <a:bodyPr/>
                    <a:lstStyle/>
                    <a:p>
                      <a:r>
                        <a:rPr lang="en-CA" sz="3600" dirty="0"/>
                        <a:t>verb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3600" dirty="0"/>
                        <a:t>What it does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2617153"/>
                  </a:ext>
                </a:extLst>
              </a:tr>
              <a:tr h="787400">
                <a:tc>
                  <a:txBody>
                    <a:bodyPr/>
                    <a:lstStyle/>
                    <a:p>
                      <a:r>
                        <a:rPr lang="en-CA" dirty="0">
                          <a:latin typeface="Fira Code" pitchFamily="1" charset="0"/>
                          <a:ea typeface="Fira Code" pitchFamily="1" charset="0"/>
                          <a:cs typeface="Fira Code" pitchFamily="1" charset="0"/>
                        </a:rPr>
                        <a:t>filter()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extract rows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2152709"/>
                  </a:ext>
                </a:extLst>
              </a:tr>
              <a:tr h="787400">
                <a:tc>
                  <a:txBody>
                    <a:bodyPr/>
                    <a:lstStyle/>
                    <a:p>
                      <a:r>
                        <a:rPr lang="en-CA" dirty="0">
                          <a:latin typeface="Fira Code" pitchFamily="1" charset="0"/>
                          <a:ea typeface="Fira Code" pitchFamily="1" charset="0"/>
                          <a:cs typeface="Fira Code" pitchFamily="1" charset="0"/>
                        </a:rPr>
                        <a:t>select()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extract columns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2912256"/>
                  </a:ext>
                </a:extLst>
              </a:tr>
              <a:tr h="787400">
                <a:tc>
                  <a:txBody>
                    <a:bodyPr/>
                    <a:lstStyle/>
                    <a:p>
                      <a:r>
                        <a:rPr lang="en-CA" dirty="0">
                          <a:latin typeface="Fira Code" pitchFamily="1" charset="0"/>
                          <a:ea typeface="Fira Code" pitchFamily="1" charset="0"/>
                          <a:cs typeface="Fira Code" pitchFamily="1" charset="0"/>
                        </a:rPr>
                        <a:t>arrange()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sort rows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6435232"/>
                  </a:ext>
                </a:extLst>
              </a:tr>
              <a:tr h="787400">
                <a:tc>
                  <a:txBody>
                    <a:bodyPr/>
                    <a:lstStyle/>
                    <a:p>
                      <a:r>
                        <a:rPr lang="en-CA" dirty="0">
                          <a:latin typeface="Fira Code" pitchFamily="1" charset="0"/>
                          <a:ea typeface="Fira Code" pitchFamily="1" charset="0"/>
                          <a:cs typeface="Fira Code" pitchFamily="1" charset="0"/>
                        </a:rPr>
                        <a:t>mutate()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make new columns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0055114"/>
                  </a:ext>
                </a:extLst>
              </a:tr>
              <a:tr h="787400">
                <a:tc>
                  <a:txBody>
                    <a:bodyPr/>
                    <a:lstStyle/>
                    <a:p>
                      <a:r>
                        <a:rPr lang="en-CA" dirty="0" err="1">
                          <a:latin typeface="Fira Code" pitchFamily="1" charset="0"/>
                          <a:ea typeface="Fira Code" pitchFamily="1" charset="0"/>
                          <a:cs typeface="Fira Code" pitchFamily="1" charset="0"/>
                        </a:rPr>
                        <a:t>group_by</a:t>
                      </a:r>
                      <a:r>
                        <a:rPr lang="en-CA" dirty="0">
                          <a:latin typeface="Fira Code" pitchFamily="1" charset="0"/>
                          <a:ea typeface="Fira Code" pitchFamily="1" charset="0"/>
                          <a:cs typeface="Fira Code" pitchFamily="1" charset="0"/>
                        </a:rPr>
                        <a:t>() |&gt;</a:t>
                      </a:r>
                    </a:p>
                    <a:p>
                      <a:r>
                        <a:rPr lang="en-CA" dirty="0">
                          <a:latin typeface="Fira Code" pitchFamily="1" charset="0"/>
                          <a:ea typeface="Fira Code" pitchFamily="1" charset="0"/>
                          <a:cs typeface="Fira Code" pitchFamily="1" charset="0"/>
                        </a:rPr>
                        <a:t>   summarize()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calculate group summaries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616620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9DFB25CE-2D19-EE92-86B0-38FADBA3AE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3744" y="2263413"/>
            <a:ext cx="2523809" cy="71428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8A11120-CDE7-184C-AB6B-12DA3DC5E8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3744" y="3079502"/>
            <a:ext cx="2523809" cy="71428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232A934-CD7B-792C-4402-5DB4EEA004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7791" y="3841390"/>
            <a:ext cx="2523809" cy="71428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0C9ACE9-AFBF-FB4E-4480-A2087304B0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3744" y="4639170"/>
            <a:ext cx="2523809" cy="71428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7882B32-F269-DA6D-4528-C4BA075891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39127" y="5429656"/>
            <a:ext cx="2523809" cy="7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0189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dplyr</a:t>
            </a:r>
            <a:r>
              <a:rPr lang="en-US" dirty="0"/>
              <a:t>: Subset observations (rows)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28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57200" y="11430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dplyr</a:t>
            </a:r>
            <a:r>
              <a:rPr lang="en-US" dirty="0"/>
              <a:t> implements a variety of verbs to select a subset of observations from a dataset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828804"/>
            <a:ext cx="4914000" cy="419466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257800" y="1981200"/>
            <a:ext cx="3429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a pipe expression, omit the dataset name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257800" y="2895600"/>
            <a:ext cx="3505200" cy="2308324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iris |&gt; filter(</a:t>
            </a:r>
            <a:r>
              <a:rPr lang="en-US" dirty="0" err="1"/>
              <a:t>Sepal.Length</a:t>
            </a:r>
            <a:r>
              <a:rPr lang="en-US" dirty="0"/>
              <a:t> &gt;7)</a:t>
            </a:r>
          </a:p>
          <a:p>
            <a:r>
              <a:rPr lang="en-US" dirty="0"/>
              <a:t>iris |&gt; filter(Species==“</a:t>
            </a:r>
            <a:r>
              <a:rPr lang="en-US" dirty="0" err="1"/>
              <a:t>setosa</a:t>
            </a:r>
            <a:r>
              <a:rPr lang="en-US" dirty="0"/>
              <a:t>”)</a:t>
            </a:r>
          </a:p>
          <a:p>
            <a:endParaRPr lang="en-US" dirty="0"/>
          </a:p>
          <a:p>
            <a:r>
              <a:rPr lang="en-US" dirty="0"/>
              <a:t>iris |&gt; </a:t>
            </a:r>
            <a:r>
              <a:rPr lang="en-US" dirty="0" err="1"/>
              <a:t>sample_n</a:t>
            </a:r>
            <a:r>
              <a:rPr lang="en-US" dirty="0"/>
              <a:t>(10)</a:t>
            </a:r>
          </a:p>
          <a:p>
            <a:r>
              <a:rPr lang="en-US" dirty="0"/>
              <a:t>iris |&gt; slice(1:50)   </a:t>
            </a:r>
            <a:r>
              <a:rPr lang="en-US" dirty="0">
                <a:solidFill>
                  <a:srgbClr val="00B050"/>
                </a:solidFill>
              </a:rPr>
              <a:t># </a:t>
            </a:r>
            <a:r>
              <a:rPr lang="en-US" dirty="0" err="1">
                <a:solidFill>
                  <a:srgbClr val="00B050"/>
                </a:solidFill>
              </a:rPr>
              <a:t>setosa</a:t>
            </a:r>
            <a:endParaRPr lang="en-US" dirty="0">
              <a:solidFill>
                <a:srgbClr val="00B050"/>
              </a:solidFill>
            </a:endParaRPr>
          </a:p>
          <a:p>
            <a:endParaRPr lang="en-US" dirty="0">
              <a:solidFill>
                <a:srgbClr val="00B050"/>
              </a:solidFill>
            </a:endParaRPr>
          </a:p>
          <a:p>
            <a:r>
              <a:rPr lang="en-CA" dirty="0"/>
              <a:t>iris |&gt; </a:t>
            </a:r>
            <a:r>
              <a:rPr lang="en-CA" b="1" dirty="0" err="1"/>
              <a:t>group_by</a:t>
            </a:r>
            <a:r>
              <a:rPr lang="en-CA" dirty="0"/>
              <a:t>(Species) |&gt; </a:t>
            </a:r>
          </a:p>
          <a:p>
            <a:r>
              <a:rPr lang="en-CA" dirty="0"/>
              <a:t>            </a:t>
            </a:r>
            <a:r>
              <a:rPr lang="en-CA" dirty="0" err="1"/>
              <a:t>slice_max</a:t>
            </a:r>
            <a:r>
              <a:rPr lang="en-CA" dirty="0"/>
              <a:t>(</a:t>
            </a:r>
            <a:r>
              <a:rPr lang="en-CA" dirty="0" err="1"/>
              <a:t>Sepal.Width</a:t>
            </a:r>
            <a:r>
              <a:rPr lang="en-CA" dirty="0"/>
              <a:t>, n=2)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813EE9-7440-9903-A23E-0BC877D1C6B7}"/>
              </a:ext>
            </a:extLst>
          </p:cNvPr>
          <p:cNvSpPr txBox="1"/>
          <p:nvPr/>
        </p:nvSpPr>
        <p:spPr>
          <a:xfrm>
            <a:off x="5791200" y="5410200"/>
            <a:ext cx="2971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After </a:t>
            </a:r>
            <a:r>
              <a:rPr lang="en-CA" dirty="0" err="1"/>
              <a:t>group_by</a:t>
            </a:r>
            <a:r>
              <a:rPr lang="en-CA" dirty="0"/>
              <a:t>() does operations w/in each group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3FDDDCD-40D7-E941-CDBB-6667DBAE6093}"/>
              </a:ext>
            </a:extLst>
          </p:cNvPr>
          <p:cNvCxnSpPr/>
          <p:nvPr/>
        </p:nvCxnSpPr>
        <p:spPr>
          <a:xfrm flipV="1">
            <a:off x="5791200" y="4834592"/>
            <a:ext cx="152400" cy="685804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71349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dplyr</a:t>
            </a:r>
            <a:r>
              <a:rPr lang="en-US" dirty="0"/>
              <a:t>: Subset variables (columns)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29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333400"/>
            <a:ext cx="5342858" cy="160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3810000"/>
            <a:ext cx="3840480" cy="20269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0" y="3810000"/>
            <a:ext cx="4206240" cy="153025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57200" y="3200400"/>
            <a:ext cx="816864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Many helper functions in </a:t>
            </a:r>
            <a:r>
              <a:rPr lang="en-US" dirty="0" err="1"/>
              <a:t>dplyr</a:t>
            </a:r>
            <a:r>
              <a:rPr lang="en-US" dirty="0"/>
              <a:t> allow selection by a </a:t>
            </a:r>
            <a:r>
              <a:rPr lang="en-US" dirty="0">
                <a:solidFill>
                  <a:srgbClr val="FF0000"/>
                </a:solidFill>
              </a:rPr>
              <a:t>function</a:t>
            </a:r>
            <a:r>
              <a:rPr lang="en-US" dirty="0"/>
              <a:t> of variable names:</a:t>
            </a:r>
          </a:p>
        </p:txBody>
      </p:sp>
    </p:spTree>
    <p:extLst>
      <p:ext uri="{BB962C8B-B14F-4D97-AF65-F5344CB8AC3E}">
        <p14:creationId xmlns:p14="http://schemas.microsoft.com/office/powerpoint/2010/main" val="14455370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</a:t>
            </a:r>
            <a:r>
              <a:rPr lang="en-US" dirty="0" err="1"/>
              <a:t>tidyverse</a:t>
            </a:r>
            <a:r>
              <a:rPr lang="en-US" dirty="0"/>
              <a:t> of R packages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752600"/>
            <a:ext cx="7988891" cy="4319390"/>
          </a:xfrm>
          <a:prstGeom prst="rect">
            <a:avLst/>
          </a:prstGeom>
        </p:spPr>
      </p:pic>
      <p:pic>
        <p:nvPicPr>
          <p:cNvPr id="1026" name="Picture 2" descr="C:\Dropbox\Documents\SCS\RGraphics\images\RStudio\tidyverse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79832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64891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dplyr</a:t>
            </a:r>
            <a:r>
              <a:rPr lang="en-US" dirty="0"/>
              <a:t>: </a:t>
            </a:r>
            <a:r>
              <a:rPr lang="en-US" dirty="0" err="1"/>
              <a:t>group_by</a:t>
            </a:r>
            <a:r>
              <a:rPr lang="en-US" dirty="0"/>
              <a:t>() and </a:t>
            </a:r>
            <a:r>
              <a:rPr lang="en-US" dirty="0" err="1"/>
              <a:t>summarise</a:t>
            </a:r>
            <a:r>
              <a:rPr lang="en-US" dirty="0"/>
              <a:t>()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1676400"/>
          </a:xfrm>
        </p:spPr>
        <p:txBody>
          <a:bodyPr/>
          <a:lstStyle/>
          <a:p>
            <a:r>
              <a:rPr lang="en-US" dirty="0"/>
              <a:t>Fundamental operations in data </a:t>
            </a:r>
            <a:r>
              <a:rPr lang="en-US" dirty="0" err="1"/>
              <a:t>munging</a:t>
            </a:r>
            <a:r>
              <a:rPr lang="en-US" dirty="0"/>
              <a:t> are:</a:t>
            </a:r>
          </a:p>
          <a:p>
            <a:pPr lvl="1"/>
            <a:r>
              <a:rPr lang="en-US" sz="2000" dirty="0">
                <a:solidFill>
                  <a:srgbClr val="FF0000"/>
                </a:solidFill>
              </a:rPr>
              <a:t>grouping</a:t>
            </a:r>
            <a:r>
              <a:rPr lang="en-US" sz="2000" dirty="0"/>
              <a:t> a dataset by one or more variables</a:t>
            </a:r>
          </a:p>
          <a:p>
            <a:pPr lvl="1"/>
            <a:r>
              <a:rPr lang="en-US" sz="2000" dirty="0"/>
              <a:t>calculating one or more </a:t>
            </a:r>
            <a:r>
              <a:rPr lang="en-US" sz="2000" dirty="0">
                <a:solidFill>
                  <a:srgbClr val="FF0000"/>
                </a:solidFill>
              </a:rPr>
              <a:t>summary</a:t>
            </a:r>
            <a:r>
              <a:rPr lang="en-US" sz="2000" dirty="0"/>
              <a:t> measures</a:t>
            </a:r>
          </a:p>
          <a:p>
            <a:pPr lvl="1"/>
            <a:r>
              <a:rPr lang="en-US" sz="2000" dirty="0">
                <a:solidFill>
                  <a:srgbClr val="FF0000"/>
                </a:solidFill>
              </a:rPr>
              <a:t>ungrouping</a:t>
            </a:r>
            <a:r>
              <a:rPr lang="en-US" sz="2000" dirty="0"/>
              <a:t>: expand to an ungrouped copy, if needed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30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066800" y="2938046"/>
            <a:ext cx="76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data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865376" y="2938046"/>
            <a:ext cx="838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group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627376" y="2938046"/>
            <a:ext cx="13350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/>
              <a:t>summarise</a:t>
            </a:r>
            <a:endParaRPr lang="en-US" sz="1600" dirty="0"/>
          </a:p>
        </p:txBody>
      </p:sp>
      <p:grpSp>
        <p:nvGrpSpPr>
          <p:cNvPr id="16" name="Group 15"/>
          <p:cNvGrpSpPr/>
          <p:nvPr/>
        </p:nvGrpSpPr>
        <p:grpSpPr>
          <a:xfrm>
            <a:off x="1203388" y="4803422"/>
            <a:ext cx="1116225" cy="1538704"/>
            <a:chOff x="1203388" y="4803422"/>
            <a:chExt cx="1116225" cy="1538704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03388" y="5141976"/>
              <a:ext cx="561975" cy="1200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91670" y="5146738"/>
              <a:ext cx="190500" cy="11906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Rectangle 9"/>
            <p:cNvSpPr/>
            <p:nvPr/>
          </p:nvSpPr>
          <p:spPr>
            <a:xfrm>
              <a:off x="1213224" y="4803422"/>
              <a:ext cx="55213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en-US" sz="1600" dirty="0">
                  <a:solidFill>
                    <a:prstClr val="black"/>
                  </a:solidFill>
                </a:rPr>
                <a:t>data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854228" y="4803422"/>
              <a:ext cx="46538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en-US" sz="1600" dirty="0" err="1">
                  <a:solidFill>
                    <a:prstClr val="black"/>
                  </a:solidFill>
                </a:rPr>
                <a:t>avg</a:t>
              </a:r>
              <a:endParaRPr lang="en-US" sz="1600" dirty="0">
                <a:solidFill>
                  <a:prstClr val="black"/>
                </a:solidFill>
              </a:endParaRP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3962400" y="4972698"/>
            <a:ext cx="4343400" cy="1200329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mtcars</a:t>
            </a:r>
            <a:r>
              <a:rPr lang="en-US" dirty="0"/>
              <a:t> |&gt;</a:t>
            </a:r>
          </a:p>
          <a:p>
            <a:r>
              <a:rPr lang="en-US" dirty="0"/>
              <a:t>    </a:t>
            </a:r>
            <a:r>
              <a:rPr lang="en-US" dirty="0" err="1"/>
              <a:t>group_by</a:t>
            </a:r>
            <a:r>
              <a:rPr lang="en-US" dirty="0"/>
              <a:t>(</a:t>
            </a:r>
            <a:r>
              <a:rPr lang="en-US" dirty="0" err="1"/>
              <a:t>cyl</a:t>
            </a:r>
            <a:r>
              <a:rPr lang="en-US" dirty="0"/>
              <a:t>) |&gt;</a:t>
            </a:r>
          </a:p>
          <a:p>
            <a:r>
              <a:rPr lang="en-US" dirty="0"/>
              <a:t>    </a:t>
            </a:r>
            <a:r>
              <a:rPr lang="en-US" dirty="0" err="1"/>
              <a:t>summarise</a:t>
            </a:r>
            <a:r>
              <a:rPr lang="en-US" dirty="0"/>
              <a:t>(avg=mean(mpg)) |&gt;</a:t>
            </a:r>
          </a:p>
          <a:p>
            <a:r>
              <a:rPr lang="en-US" dirty="0"/>
              <a:t>    </a:t>
            </a:r>
            <a:r>
              <a:rPr lang="en-US" b="1" dirty="0"/>
              <a:t>ungroup()</a:t>
            </a: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3224" y="3258312"/>
            <a:ext cx="2227839" cy="1325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3962400" y="3321087"/>
            <a:ext cx="4572000" cy="923330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>
            <a:spAutoFit/>
          </a:bodyPr>
          <a:lstStyle/>
          <a:p>
            <a:pPr lvl="0"/>
            <a:r>
              <a:rPr lang="en-US" dirty="0" err="1"/>
              <a:t>mtcars</a:t>
            </a:r>
            <a:r>
              <a:rPr lang="en-US" dirty="0"/>
              <a:t> |&gt;</a:t>
            </a:r>
          </a:p>
          <a:p>
            <a:pPr lvl="0"/>
            <a:r>
              <a:rPr lang="en-US" dirty="0"/>
              <a:t>    </a:t>
            </a:r>
            <a:r>
              <a:rPr lang="en-US" b="1" dirty="0" err="1"/>
              <a:t>group_by</a:t>
            </a:r>
            <a:r>
              <a:rPr lang="en-US" dirty="0"/>
              <a:t>(</a:t>
            </a:r>
            <a:r>
              <a:rPr lang="en-US" dirty="0" err="1"/>
              <a:t>cyl</a:t>
            </a:r>
            <a:r>
              <a:rPr lang="en-US" dirty="0"/>
              <a:t>) |&gt;</a:t>
            </a:r>
          </a:p>
          <a:p>
            <a:pPr lvl="0"/>
            <a:r>
              <a:rPr lang="en-US" dirty="0"/>
              <a:t>    </a:t>
            </a:r>
            <a:r>
              <a:rPr lang="en-US" dirty="0" err="1"/>
              <a:t>summarise</a:t>
            </a:r>
            <a:r>
              <a:rPr lang="en-US" dirty="0"/>
              <a:t>(</a:t>
            </a:r>
            <a:r>
              <a:rPr lang="en-US" dirty="0" err="1"/>
              <a:t>avg</a:t>
            </a:r>
            <a:r>
              <a:rPr lang="en-US" dirty="0"/>
              <a:t>=mean(mpg))</a:t>
            </a:r>
          </a:p>
        </p:txBody>
      </p:sp>
    </p:spTree>
    <p:extLst>
      <p:ext uri="{BB962C8B-B14F-4D97-AF65-F5344CB8AC3E}">
        <p14:creationId xmlns:p14="http://schemas.microsoft.com/office/powerpoint/2010/main" val="603932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3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Example: NASA data on solar radiation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31</a:t>
            </a:fld>
            <a:endParaRPr lang="en-US"/>
          </a:p>
        </p:txBody>
      </p:sp>
      <p:pic>
        <p:nvPicPr>
          <p:cNvPr id="1026" name="Picture 2" descr="C:\Dropbox\Documents\SCS\RGraphics\images\ggplot2\nasa-atmospheric-web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133" y="1124711"/>
            <a:ext cx="8186667" cy="1366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514" y="2796766"/>
            <a:ext cx="4114286" cy="360952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09600" y="2743200"/>
            <a:ext cx="36576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does solar radiation vary with latitude, over months of the year?</a:t>
            </a:r>
          </a:p>
          <a:p>
            <a:endParaRPr lang="en-US" dirty="0"/>
          </a:p>
          <a:p>
            <a:r>
              <a:rPr lang="en-US" sz="2000" dirty="0"/>
              <a:t>How to make this plot?</a:t>
            </a:r>
          </a:p>
          <a:p>
            <a:endParaRPr lang="en-US" dirty="0"/>
          </a:p>
          <a:p>
            <a:r>
              <a:rPr lang="en-US" dirty="0"/>
              <a:t>Q:</a:t>
            </a:r>
          </a:p>
          <a:p>
            <a:r>
              <a:rPr lang="en-US" dirty="0"/>
              <a:t>what are the basic plot elements?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7CDC6C-DDB9-489D-A797-776D2B304054}"/>
              </a:ext>
            </a:extLst>
          </p:cNvPr>
          <p:cNvSpPr txBox="1"/>
          <p:nvPr/>
        </p:nvSpPr>
        <p:spPr>
          <a:xfrm>
            <a:off x="6248400" y="6320575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Latitude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BE5C74-8F12-4061-8369-4F864FFDD9E6}"/>
              </a:ext>
            </a:extLst>
          </p:cNvPr>
          <p:cNvSpPr txBox="1"/>
          <p:nvPr/>
        </p:nvSpPr>
        <p:spPr>
          <a:xfrm rot="16200000">
            <a:off x="3548621" y="4416862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Solar radiation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510B082-A412-44FC-A9C7-25E1C56B10E7}"/>
              </a:ext>
            </a:extLst>
          </p:cNvPr>
          <p:cNvSpPr txBox="1"/>
          <p:nvPr/>
        </p:nvSpPr>
        <p:spPr>
          <a:xfrm>
            <a:off x="5943600" y="2253791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Months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9DCF167-4C06-4789-9B83-8FA882662C1D}"/>
              </a:ext>
            </a:extLst>
          </p:cNvPr>
          <p:cNvCxnSpPr>
            <a:cxnSpLocks/>
          </p:cNvCxnSpPr>
          <p:nvPr/>
        </p:nvCxnSpPr>
        <p:spPr>
          <a:xfrm flipH="1">
            <a:off x="5290457" y="2568459"/>
            <a:ext cx="1110343" cy="22830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3D6CAB1-B34B-474B-8E3E-61936C6B1BE8}"/>
              </a:ext>
            </a:extLst>
          </p:cNvPr>
          <p:cNvCxnSpPr>
            <a:cxnSpLocks/>
            <a:stCxn id="8" idx="2"/>
          </p:cNvCxnSpPr>
          <p:nvPr/>
        </p:nvCxnSpPr>
        <p:spPr>
          <a:xfrm flipH="1">
            <a:off x="6400800" y="2623123"/>
            <a:ext cx="304800" cy="173643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A89D2BD-2F1B-45DB-A073-DFFE0CF2DD7B}"/>
              </a:ext>
            </a:extLst>
          </p:cNvPr>
          <p:cNvCxnSpPr/>
          <p:nvPr/>
        </p:nvCxnSpPr>
        <p:spPr>
          <a:xfrm>
            <a:off x="6934200" y="2623123"/>
            <a:ext cx="228600" cy="173643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E5C562B-2945-4AE6-9554-C1806DFDDF6A}"/>
              </a:ext>
            </a:extLst>
          </p:cNvPr>
          <p:cNvCxnSpPr/>
          <p:nvPr/>
        </p:nvCxnSpPr>
        <p:spPr>
          <a:xfrm>
            <a:off x="7162800" y="2568459"/>
            <a:ext cx="838200" cy="22830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22BC3C7B-E40D-E7E8-B8A7-D882E3D888A2}"/>
              </a:ext>
            </a:extLst>
          </p:cNvPr>
          <p:cNvSpPr txBox="1"/>
          <p:nvPr/>
        </p:nvSpPr>
        <p:spPr>
          <a:xfrm>
            <a:off x="609600" y="5029200"/>
            <a:ext cx="3352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A: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x = Latitude, y= solar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 err="1"/>
              <a:t>geom_violin</a:t>
            </a:r>
            <a:r>
              <a:rPr lang="en-CA" dirty="0"/>
              <a:t>()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panels: month</a:t>
            </a:r>
          </a:p>
        </p:txBody>
      </p:sp>
    </p:spTree>
    <p:extLst>
      <p:ext uri="{BB962C8B-B14F-4D97-AF65-F5344CB8AC3E}">
        <p14:creationId xmlns:p14="http://schemas.microsoft.com/office/powerpoint/2010/main" val="456771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NASA data: solar radiation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32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760" y="1136904"/>
            <a:ext cx="4168460" cy="416052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86809" y="1981200"/>
            <a:ext cx="3704191" cy="2970044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sz="1100" dirty="0">
                <a:latin typeface="Arial Narrow" panose="020B0606020202030204" pitchFamily="34" charset="0"/>
              </a:rPr>
              <a:t>&gt; str(nasa)</a:t>
            </a:r>
          </a:p>
          <a:p>
            <a:r>
              <a:rPr lang="pt-BR" sz="1100" dirty="0">
                <a:latin typeface="Arial Narrow" panose="020B0606020202030204" pitchFamily="34" charset="0"/>
              </a:rPr>
              <a:t>'data.frame':   64800 obs. of  15 variables:</a:t>
            </a:r>
          </a:p>
          <a:p>
            <a:r>
              <a:rPr lang="pt-BR" sz="1100" dirty="0">
                <a:latin typeface="Arial Narrow" panose="020B0606020202030204" pitchFamily="34" charset="0"/>
              </a:rPr>
              <a:t> $ Lat: int  -90 -90 -90 -90 -90 -90 -90 -90 -90 -90 ...</a:t>
            </a:r>
          </a:p>
          <a:p>
            <a:r>
              <a:rPr lang="pt-BR" sz="1100" dirty="0">
                <a:latin typeface="Arial Narrow" panose="020B0606020202030204" pitchFamily="34" charset="0"/>
              </a:rPr>
              <a:t> $ Lon: int  -180 -179 -178 -177 -176 -175 -174 -173 -172 -171 ...</a:t>
            </a:r>
          </a:p>
          <a:p>
            <a:r>
              <a:rPr lang="pt-BR" sz="1100" dirty="0">
                <a:latin typeface="Arial Narrow" panose="020B0606020202030204" pitchFamily="34" charset="0"/>
              </a:rPr>
              <a:t> $ Jan: num  9.63 9.63 9.63 9.63 9.63 9.63 9.63 9.63 9.63 9.63 ...</a:t>
            </a:r>
          </a:p>
          <a:p>
            <a:r>
              <a:rPr lang="pt-BR" sz="1100" dirty="0">
                <a:latin typeface="Arial Narrow" panose="020B0606020202030204" pitchFamily="34" charset="0"/>
              </a:rPr>
              <a:t> $ Feb: num  5.28 5.28 5.28 5.28 5.28 5.28 5.28 5.28 5.28 5.28 ...</a:t>
            </a:r>
          </a:p>
          <a:p>
            <a:r>
              <a:rPr lang="pt-BR" sz="1100" dirty="0">
                <a:latin typeface="Arial Narrow" panose="020B0606020202030204" pitchFamily="34" charset="0"/>
              </a:rPr>
              <a:t> $ Mar: num  0.75 0.75 0.75 0.75 0.75 0.75 0.75 0.75 0.75 0.75 ...</a:t>
            </a:r>
          </a:p>
          <a:p>
            <a:r>
              <a:rPr lang="pt-BR" sz="1100" dirty="0">
                <a:latin typeface="Arial Narrow" panose="020B0606020202030204" pitchFamily="34" charset="0"/>
              </a:rPr>
              <a:t> $ Apr: num  0 0 0 0 0 0 0 0 0 0 ...</a:t>
            </a:r>
            <a:r>
              <a:rPr lang="en-US" sz="1100" dirty="0"/>
              <a:t> </a:t>
            </a:r>
          </a:p>
          <a:p>
            <a:r>
              <a:rPr lang="en-US" sz="1100" dirty="0">
                <a:latin typeface="Arial Narrow" panose="020B0606020202030204" pitchFamily="34" charset="0"/>
              </a:rPr>
              <a:t> </a:t>
            </a:r>
            <a:r>
              <a:rPr lang="pt-BR" sz="1100" dirty="0">
                <a:latin typeface="Arial Narrow" panose="020B0606020202030204" pitchFamily="34" charset="0"/>
              </a:rPr>
              <a:t>$ May: num  0 0 0 0 0 0 0 0 0 0 ...</a:t>
            </a:r>
          </a:p>
          <a:p>
            <a:r>
              <a:rPr lang="pt-BR" sz="1100" dirty="0">
                <a:latin typeface="Arial Narrow" panose="020B0606020202030204" pitchFamily="34" charset="0"/>
              </a:rPr>
              <a:t> $ Jun: num  0 0 0 0 0 0 0 0 0 0 ...</a:t>
            </a:r>
          </a:p>
          <a:p>
            <a:r>
              <a:rPr lang="pt-BR" sz="1100" dirty="0">
                <a:latin typeface="Arial Narrow" panose="020B0606020202030204" pitchFamily="34" charset="0"/>
              </a:rPr>
              <a:t> $ Jul: num  0 0 0 0 0 0 0 0 0 0 ...</a:t>
            </a:r>
          </a:p>
          <a:p>
            <a:r>
              <a:rPr lang="pt-BR" sz="1100" dirty="0">
                <a:latin typeface="Arial Narrow" panose="020B0606020202030204" pitchFamily="34" charset="0"/>
              </a:rPr>
              <a:t> $ Aug: num  0 0 0 0 0 0 0 0 0 0 ...</a:t>
            </a:r>
          </a:p>
          <a:p>
            <a:r>
              <a:rPr lang="pt-BR" sz="1100" dirty="0">
                <a:latin typeface="Arial Narrow" panose="020B0606020202030204" pitchFamily="34" charset="0"/>
              </a:rPr>
              <a:t> $ Sep: num  0.1 0.1 0.1 0.1 0.1 0.1 0.1 0.1 0.1 0.1 ...</a:t>
            </a:r>
          </a:p>
          <a:p>
            <a:r>
              <a:rPr lang="pt-BR" sz="1100" dirty="0">
                <a:latin typeface="Arial Narrow" panose="020B0606020202030204" pitchFamily="34" charset="0"/>
              </a:rPr>
              <a:t> $ Oct: num  3.24 3.24 3.24 3.24 3.24 3.24 3.24 3.24 3.24 3.24 ...</a:t>
            </a:r>
          </a:p>
          <a:p>
            <a:r>
              <a:rPr lang="pt-BR" sz="1100" dirty="0">
                <a:latin typeface="Arial Narrow" panose="020B0606020202030204" pitchFamily="34" charset="0"/>
              </a:rPr>
              <a:t> $ Nov: num  8.28 8.28 8.28 8.28 8.28 8.28 8.28 8.28 8.28 8.28 ...</a:t>
            </a:r>
          </a:p>
          <a:p>
            <a:r>
              <a:rPr lang="pt-BR" sz="1100" dirty="0">
                <a:latin typeface="Arial Narrow" panose="020B0606020202030204" pitchFamily="34" charset="0"/>
              </a:rPr>
              <a:t> $ Dec: num  11 11 11 11 11 ...</a:t>
            </a:r>
          </a:p>
          <a:p>
            <a:r>
              <a:rPr lang="pt-BR" sz="1100" dirty="0">
                <a:latin typeface="Arial Narrow" panose="020B0606020202030204" pitchFamily="34" charset="0"/>
              </a:rPr>
              <a:t> </a:t>
            </a:r>
            <a:r>
              <a:rPr lang="pt-BR" sz="1100" b="1" dirty="0">
                <a:latin typeface="Arial Narrow" panose="020B0606020202030204" pitchFamily="34" charset="0"/>
              </a:rPr>
              <a:t>$ Ann: </a:t>
            </a:r>
            <a:r>
              <a:rPr lang="pt-BR" sz="1100" dirty="0">
                <a:latin typeface="Arial Narrow" panose="020B0606020202030204" pitchFamily="34" charset="0"/>
              </a:rPr>
              <a:t>num  3.19 3.19 3.19 3.19 3.19 3.19 3.19 3.19 3.19 3.19 ...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86809" y="1219200"/>
            <a:ext cx="4038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is easy to do for the total </a:t>
            </a:r>
            <a:r>
              <a:rPr lang="en-US" dirty="0">
                <a:solidFill>
                  <a:srgbClr val="FF0000"/>
                </a:solidFill>
              </a:rPr>
              <a:t>Ann</a:t>
            </a:r>
            <a:r>
              <a:rPr lang="en-US" dirty="0"/>
              <a:t>ual solar radiation, a column in the data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86809" y="5297424"/>
            <a:ext cx="4694791" cy="1384995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/>
              <a:t>nasa</a:t>
            </a:r>
            <a:r>
              <a:rPr lang="en-US" sz="1400" dirty="0"/>
              <a:t> |&gt;</a:t>
            </a:r>
          </a:p>
          <a:p>
            <a:r>
              <a:rPr lang="en-US" sz="1400" dirty="0"/>
              <a:t>     filter(abs(Lat) &lt; 60) |&gt;</a:t>
            </a:r>
          </a:p>
          <a:p>
            <a:r>
              <a:rPr lang="en-US" sz="1400" dirty="0"/>
              <a:t>     mutate(</a:t>
            </a:r>
            <a:r>
              <a:rPr lang="en-US" sz="1400" dirty="0" err="1"/>
              <a:t>Latf</a:t>
            </a:r>
            <a:r>
              <a:rPr lang="en-US" sz="1400" dirty="0"/>
              <a:t> = cut(Lat, pretty(Lat, n=12))) |&gt;</a:t>
            </a:r>
          </a:p>
          <a:p>
            <a:r>
              <a:rPr lang="en-US" sz="1400" dirty="0"/>
              <a:t>     </a:t>
            </a:r>
            <a:r>
              <a:rPr lang="en-US" sz="1400" dirty="0" err="1"/>
              <a:t>ggplot</a:t>
            </a:r>
            <a:r>
              <a:rPr lang="en-US" sz="1400" dirty="0"/>
              <a:t>(</a:t>
            </a:r>
            <a:r>
              <a:rPr lang="en-US" sz="1400" dirty="0" err="1"/>
              <a:t>aes</a:t>
            </a:r>
            <a:r>
              <a:rPr lang="en-US" sz="1400" dirty="0"/>
              <a:t>(x=</a:t>
            </a:r>
            <a:r>
              <a:rPr lang="en-US" sz="1400" dirty="0" err="1"/>
              <a:t>Latf</a:t>
            </a:r>
            <a:r>
              <a:rPr lang="en-US" sz="1400" dirty="0"/>
              <a:t>, y=Ann)) +</a:t>
            </a:r>
          </a:p>
          <a:p>
            <a:r>
              <a:rPr lang="en-US" sz="1400" dirty="0"/>
              <a:t>           </a:t>
            </a:r>
            <a:r>
              <a:rPr lang="en-US" sz="1400" dirty="0" err="1"/>
              <a:t>geom_violin</a:t>
            </a:r>
            <a:r>
              <a:rPr lang="en-US" sz="1400" dirty="0"/>
              <a:t>(fill="pink", alpha=0.3) +</a:t>
            </a:r>
          </a:p>
          <a:p>
            <a:r>
              <a:rPr lang="en-US" sz="1400" dirty="0"/>
              <a:t>           labs(x="Latitude", y="Solar radiation G(0) (kWh/m²)")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796E45D-50A3-4725-886F-90F3B7E6CF55}"/>
              </a:ext>
            </a:extLst>
          </p:cNvPr>
          <p:cNvSpPr/>
          <p:nvPr/>
        </p:nvSpPr>
        <p:spPr>
          <a:xfrm>
            <a:off x="457200" y="4668415"/>
            <a:ext cx="609600" cy="2127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A79E9A-19F7-CA95-60F0-B14C35571C07}"/>
              </a:ext>
            </a:extLst>
          </p:cNvPr>
          <p:cNvSpPr txBox="1"/>
          <p:nvPr/>
        </p:nvSpPr>
        <p:spPr>
          <a:xfrm>
            <a:off x="5274552" y="5458476"/>
            <a:ext cx="33528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/>
              <a:t>restrict latitude to [-60, 60]</a:t>
            </a:r>
          </a:p>
          <a:p>
            <a:r>
              <a:rPr lang="en-US" sz="16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bin Lat into ordered levels, using cut()</a:t>
            </a:r>
          </a:p>
          <a:p>
            <a:endParaRPr lang="en-US" sz="16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violin plot for each</a:t>
            </a:r>
            <a:endParaRPr lang="en-CA" sz="1600" dirty="0">
              <a:effectLst/>
            </a:endParaRPr>
          </a:p>
          <a:p>
            <a:endParaRPr lang="en-CA" sz="1600" dirty="0"/>
          </a:p>
        </p:txBody>
      </p:sp>
    </p:spTree>
    <p:extLst>
      <p:ext uri="{BB962C8B-B14F-4D97-AF65-F5344CB8AC3E}">
        <p14:creationId xmlns:p14="http://schemas.microsoft.com/office/powerpoint/2010/main" val="3985574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Faceting &amp; tidy data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275002"/>
            <a:ext cx="4221905" cy="41590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81000" y="1275002"/>
            <a:ext cx="4038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is complicated to do for the separate months, because the data structure is </a:t>
            </a:r>
            <a:r>
              <a:rPr lang="en-US" b="1" dirty="0">
                <a:solidFill>
                  <a:srgbClr val="FF0000"/>
                </a:solidFill>
              </a:rPr>
              <a:t>untidy</a:t>
            </a:r>
            <a:r>
              <a:rPr lang="en-US" dirty="0"/>
              <a:t>--- months were in separate variables (wide format)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80713" y="2971800"/>
            <a:ext cx="3786487" cy="2970044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sz="1100" dirty="0">
                <a:latin typeface="Arial Narrow" panose="020B0606020202030204" pitchFamily="34" charset="0"/>
              </a:rPr>
              <a:t>&gt; str(nasa)</a:t>
            </a:r>
          </a:p>
          <a:p>
            <a:r>
              <a:rPr lang="pt-BR" sz="1100" dirty="0">
                <a:latin typeface="Arial Narrow" panose="020B0606020202030204" pitchFamily="34" charset="0"/>
              </a:rPr>
              <a:t>'data.frame':   64800 obs. of  15 variables:</a:t>
            </a:r>
          </a:p>
          <a:p>
            <a:r>
              <a:rPr lang="pt-BR" sz="1100" dirty="0">
                <a:latin typeface="Arial Narrow" panose="020B0606020202030204" pitchFamily="34" charset="0"/>
              </a:rPr>
              <a:t> $ Lat: int  -90 -90 -90 -90 -90 -90 -90 -90 -90 -90 ...</a:t>
            </a:r>
          </a:p>
          <a:p>
            <a:r>
              <a:rPr lang="pt-BR" sz="1100" dirty="0">
                <a:latin typeface="Arial Narrow" panose="020B0606020202030204" pitchFamily="34" charset="0"/>
              </a:rPr>
              <a:t> $ Lon: int  -180 -179 -178 -177 -176 -175 -174 -173 -172 -171 ...</a:t>
            </a:r>
          </a:p>
          <a:p>
            <a:r>
              <a:rPr lang="pt-BR" sz="1100" dirty="0">
                <a:latin typeface="Arial Narrow" panose="020B0606020202030204" pitchFamily="34" charset="0"/>
              </a:rPr>
              <a:t> $ Jan: num  9.63 9.63 9.63 9.63 9.63 9.63 9.63 9.63 9.63 9.63 ...</a:t>
            </a:r>
          </a:p>
          <a:p>
            <a:r>
              <a:rPr lang="pt-BR" sz="1100" dirty="0">
                <a:latin typeface="Arial Narrow" panose="020B0606020202030204" pitchFamily="34" charset="0"/>
              </a:rPr>
              <a:t> $ Feb: num  5.28 5.28 5.28 5.28 5.28 5.28 5.28 5.28 5.28 5.28 ...</a:t>
            </a:r>
          </a:p>
          <a:p>
            <a:r>
              <a:rPr lang="pt-BR" sz="1100" dirty="0">
                <a:latin typeface="Arial Narrow" panose="020B0606020202030204" pitchFamily="34" charset="0"/>
              </a:rPr>
              <a:t> $ Mar: num  0.75 0.75 0.75 0.75 0.75 0.75 0.75 0.75 0.75 0.75 ...</a:t>
            </a:r>
          </a:p>
          <a:p>
            <a:r>
              <a:rPr lang="pt-BR" sz="1100" dirty="0">
                <a:latin typeface="Arial Narrow" panose="020B0606020202030204" pitchFamily="34" charset="0"/>
              </a:rPr>
              <a:t> $ Apr: num  0 0 0 0 0 0 0 0 0 0 ...</a:t>
            </a:r>
            <a:r>
              <a:rPr lang="en-US" sz="1100" dirty="0"/>
              <a:t> </a:t>
            </a:r>
            <a:endParaRPr lang="pt-BR" sz="1100" dirty="0">
              <a:latin typeface="Arial Narrow" panose="020B0606020202030204" pitchFamily="34" charset="0"/>
            </a:endParaRPr>
          </a:p>
          <a:p>
            <a:r>
              <a:rPr lang="pt-BR" sz="1100" dirty="0">
                <a:latin typeface="Arial Narrow" panose="020B0606020202030204" pitchFamily="34" charset="0"/>
              </a:rPr>
              <a:t> $ May: num  0 0 0 0 0 0 0 0 0 0 ...</a:t>
            </a:r>
          </a:p>
          <a:p>
            <a:r>
              <a:rPr lang="pt-BR" sz="1100" dirty="0">
                <a:latin typeface="Arial Narrow" panose="020B0606020202030204" pitchFamily="34" charset="0"/>
              </a:rPr>
              <a:t> $ Jun: num  0 0 0 0 0 0 0 0 0 0 ...</a:t>
            </a:r>
          </a:p>
          <a:p>
            <a:r>
              <a:rPr lang="pt-BR" sz="1100" dirty="0">
                <a:latin typeface="Arial Narrow" panose="020B0606020202030204" pitchFamily="34" charset="0"/>
              </a:rPr>
              <a:t> $ Jul: num  0 0 0 0 0 0 0 0 0 0 ...</a:t>
            </a:r>
          </a:p>
          <a:p>
            <a:r>
              <a:rPr lang="pt-BR" sz="1100" dirty="0">
                <a:latin typeface="Arial Narrow" panose="020B0606020202030204" pitchFamily="34" charset="0"/>
              </a:rPr>
              <a:t> $ Aug: num  0 0 0 0 0 0 0 0 0 0 ...</a:t>
            </a:r>
          </a:p>
          <a:p>
            <a:r>
              <a:rPr lang="pt-BR" sz="1100" dirty="0">
                <a:latin typeface="Arial Narrow" panose="020B0606020202030204" pitchFamily="34" charset="0"/>
              </a:rPr>
              <a:t> $ Sep: num  0.1 0.1 0.1 0.1 0.1 0.1 0.1 0.1 0.1 0.1 ...</a:t>
            </a:r>
          </a:p>
          <a:p>
            <a:r>
              <a:rPr lang="pt-BR" sz="1100" dirty="0">
                <a:latin typeface="Arial Narrow" panose="020B0606020202030204" pitchFamily="34" charset="0"/>
              </a:rPr>
              <a:t> $ Oct: num  3.24 3.24 3.24 3.24 3.24 3.24 3.24 3.24 3.24 3.24 ...</a:t>
            </a:r>
          </a:p>
          <a:p>
            <a:r>
              <a:rPr lang="pt-BR" sz="1100" dirty="0">
                <a:latin typeface="Arial Narrow" panose="020B0606020202030204" pitchFamily="34" charset="0"/>
              </a:rPr>
              <a:t> $ Nov: num  8.28 8.28 8.28 8.28 8.28 8.28 8.28 8.28 8.28 8.28 ...</a:t>
            </a:r>
          </a:p>
          <a:p>
            <a:r>
              <a:rPr lang="pt-BR" sz="1100" dirty="0">
                <a:latin typeface="Arial Narrow" panose="020B0606020202030204" pitchFamily="34" charset="0"/>
              </a:rPr>
              <a:t> $ Dec: num  11 11 11 11 11 ...</a:t>
            </a:r>
          </a:p>
          <a:p>
            <a:r>
              <a:rPr lang="pt-BR" sz="1100" dirty="0">
                <a:latin typeface="Arial Narrow" panose="020B0606020202030204" pitchFamily="34" charset="0"/>
              </a:rPr>
              <a:t> $ Ann: num  3.19 3.19 3.19 3.19 3.19 3.19 3.19 3.19 3.19 3.19 ...</a:t>
            </a: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BCB4FDAC-4210-2E22-C8F1-34D01ED2008E}"/>
              </a:ext>
            </a:extLst>
          </p:cNvPr>
          <p:cNvSpPr/>
          <p:nvPr/>
        </p:nvSpPr>
        <p:spPr>
          <a:xfrm>
            <a:off x="175913" y="3733800"/>
            <a:ext cx="281287" cy="1905000"/>
          </a:xfrm>
          <a:prstGeom prst="leftBrace">
            <a:avLst/>
          </a:prstGeom>
          <a:ln w="2540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73847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tidying the data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" y="3282077"/>
            <a:ext cx="5105400" cy="2585323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Arial Narrow" panose="020B0606020202030204" pitchFamily="34" charset="0"/>
              </a:rPr>
              <a:t>library(</a:t>
            </a:r>
            <a:r>
              <a:rPr lang="en-US" dirty="0" err="1">
                <a:latin typeface="Arial Narrow" panose="020B0606020202030204" pitchFamily="34" charset="0"/>
              </a:rPr>
              <a:t>tidyr</a:t>
            </a:r>
            <a:r>
              <a:rPr lang="en-US" dirty="0">
                <a:latin typeface="Arial Narrow" panose="020B0606020202030204" pitchFamily="34" charset="0"/>
              </a:rPr>
              <a:t>)</a:t>
            </a:r>
          </a:p>
          <a:p>
            <a:r>
              <a:rPr lang="en-US" dirty="0">
                <a:latin typeface="Arial Narrow" panose="020B0606020202030204" pitchFamily="34" charset="0"/>
              </a:rPr>
              <a:t>library(</a:t>
            </a:r>
            <a:r>
              <a:rPr lang="en-US" dirty="0" err="1">
                <a:latin typeface="Arial Narrow" panose="020B0606020202030204" pitchFamily="34" charset="0"/>
              </a:rPr>
              <a:t>dplyr</a:t>
            </a:r>
            <a:r>
              <a:rPr lang="en-US" dirty="0">
                <a:latin typeface="Arial Narrow" panose="020B0606020202030204" pitchFamily="34" charset="0"/>
              </a:rPr>
              <a:t>)</a:t>
            </a:r>
          </a:p>
          <a:p>
            <a:r>
              <a:rPr lang="en-US" dirty="0">
                <a:latin typeface="Arial Narrow" panose="020B0606020202030204" pitchFamily="34" charset="0"/>
              </a:rPr>
              <a:t>library(ggplot2)</a:t>
            </a:r>
          </a:p>
          <a:p>
            <a:endParaRPr lang="en-US" dirty="0">
              <a:latin typeface="Arial Narrow" panose="020B0606020202030204" pitchFamily="34" charset="0"/>
            </a:endParaRPr>
          </a:p>
          <a:p>
            <a:r>
              <a:rPr lang="en-US" dirty="0" err="1">
                <a:latin typeface="Arial Narrow" panose="020B0606020202030204" pitchFamily="34" charset="0"/>
              </a:rPr>
              <a:t>nasa_long</a:t>
            </a:r>
            <a:r>
              <a:rPr lang="en-US" dirty="0">
                <a:latin typeface="Arial Narrow" panose="020B0606020202030204" pitchFamily="34" charset="0"/>
              </a:rPr>
              <a:t> &lt;- </a:t>
            </a:r>
            <a:r>
              <a:rPr lang="en-US" dirty="0" err="1">
                <a:latin typeface="Arial Narrow" panose="020B0606020202030204" pitchFamily="34" charset="0"/>
              </a:rPr>
              <a:t>nasa</a:t>
            </a:r>
            <a:r>
              <a:rPr lang="en-US" dirty="0">
                <a:latin typeface="Arial Narrow" panose="020B0606020202030204" pitchFamily="34" charset="0"/>
              </a:rPr>
              <a:t> |&gt;</a:t>
            </a:r>
          </a:p>
          <a:p>
            <a:r>
              <a:rPr lang="en-US" dirty="0">
                <a:latin typeface="Arial Narrow" panose="020B0606020202030204" pitchFamily="34" charset="0"/>
              </a:rPr>
              <a:t>    select(-Ann) |&gt;</a:t>
            </a:r>
          </a:p>
          <a:p>
            <a:r>
              <a:rPr lang="en-US" dirty="0">
                <a:latin typeface="Arial Narrow" panose="020B0606020202030204" pitchFamily="34" charset="0"/>
              </a:rPr>
              <a:t>    gather(month, solar, </a:t>
            </a:r>
            <a:r>
              <a:rPr lang="en-US" dirty="0" err="1">
                <a:latin typeface="Arial Narrow" panose="020B0606020202030204" pitchFamily="34" charset="0"/>
              </a:rPr>
              <a:t>Jan:Dec</a:t>
            </a:r>
            <a:r>
              <a:rPr lang="en-US" dirty="0">
                <a:latin typeface="Arial Narrow" panose="020B0606020202030204" pitchFamily="34" charset="0"/>
              </a:rPr>
              <a:t>, </a:t>
            </a:r>
            <a:r>
              <a:rPr lang="en-US" dirty="0" err="1">
                <a:latin typeface="Arial Narrow" panose="020B0606020202030204" pitchFamily="34" charset="0"/>
              </a:rPr>
              <a:t>factor_key</a:t>
            </a:r>
            <a:r>
              <a:rPr lang="en-US" dirty="0">
                <a:latin typeface="Arial Narrow" panose="020B0606020202030204" pitchFamily="34" charset="0"/>
              </a:rPr>
              <a:t>=TRUE) |&gt;</a:t>
            </a:r>
          </a:p>
          <a:p>
            <a:r>
              <a:rPr lang="en-US" dirty="0">
                <a:latin typeface="Arial Narrow" panose="020B0606020202030204" pitchFamily="34" charset="0"/>
              </a:rPr>
              <a:t>    filter( abs(Lat) &lt; 60 ) |&gt;</a:t>
            </a:r>
          </a:p>
          <a:p>
            <a:r>
              <a:rPr lang="en-US" dirty="0">
                <a:latin typeface="Arial Narrow" panose="020B0606020202030204" pitchFamily="34" charset="0"/>
              </a:rPr>
              <a:t>    mutate( </a:t>
            </a:r>
            <a:r>
              <a:rPr lang="en-US" dirty="0" err="1">
                <a:latin typeface="Arial Narrow" panose="020B0606020202030204" pitchFamily="34" charset="0"/>
              </a:rPr>
              <a:t>Lat_f</a:t>
            </a:r>
            <a:r>
              <a:rPr lang="en-US" dirty="0">
                <a:latin typeface="Arial Narrow" panose="020B0606020202030204" pitchFamily="34" charset="0"/>
              </a:rPr>
              <a:t> = cut(</a:t>
            </a:r>
            <a:r>
              <a:rPr lang="en-US" dirty="0" err="1">
                <a:latin typeface="Arial Narrow" panose="020B0606020202030204" pitchFamily="34" charset="0"/>
              </a:rPr>
              <a:t>Lat</a:t>
            </a:r>
            <a:r>
              <a:rPr lang="en-US" dirty="0">
                <a:latin typeface="Arial Narrow" panose="020B0606020202030204" pitchFamily="34" charset="0"/>
              </a:rPr>
              <a:t>, pretty(</a:t>
            </a:r>
            <a:r>
              <a:rPr lang="en-US" dirty="0" err="1">
                <a:latin typeface="Arial Narrow" panose="020B0606020202030204" pitchFamily="34" charset="0"/>
              </a:rPr>
              <a:t>Lat</a:t>
            </a:r>
            <a:r>
              <a:rPr lang="en-US" dirty="0">
                <a:latin typeface="Arial Narrow" panose="020B0606020202030204" pitchFamily="34" charset="0"/>
              </a:rPr>
              <a:t>, 12)))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715000" y="3282077"/>
            <a:ext cx="2819400" cy="25006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300"/>
              </a:spcAft>
            </a:pPr>
            <a:r>
              <a:rPr lang="en-US" sz="1600" dirty="0"/>
              <a:t>|&gt;  “pipes” data to the next stage</a:t>
            </a:r>
          </a:p>
          <a:p>
            <a:pPr>
              <a:spcAft>
                <a:spcPts val="300"/>
              </a:spcAft>
            </a:pPr>
            <a:endParaRPr lang="en-US" sz="1600" dirty="0"/>
          </a:p>
          <a:p>
            <a:pPr>
              <a:spcAft>
                <a:spcPts val="300"/>
              </a:spcAft>
            </a:pPr>
            <a:r>
              <a:rPr lang="en-US" sz="1600" dirty="0">
                <a:solidFill>
                  <a:srgbClr val="FF0000"/>
                </a:solidFill>
              </a:rPr>
              <a:t>select()</a:t>
            </a:r>
            <a:r>
              <a:rPr lang="en-US" sz="1600" dirty="0"/>
              <a:t> extracts or drops columns</a:t>
            </a:r>
          </a:p>
          <a:p>
            <a:pPr>
              <a:spcAft>
                <a:spcPts val="300"/>
              </a:spcAft>
            </a:pPr>
            <a:r>
              <a:rPr lang="en-US" sz="1600" dirty="0">
                <a:solidFill>
                  <a:srgbClr val="FF0000"/>
                </a:solidFill>
              </a:rPr>
              <a:t>gather()</a:t>
            </a:r>
            <a:r>
              <a:rPr lang="en-US" sz="1600" dirty="0"/>
              <a:t> collapses columns into key-value pairs</a:t>
            </a:r>
          </a:p>
          <a:p>
            <a:pPr>
              <a:spcAft>
                <a:spcPts val="300"/>
              </a:spcAft>
            </a:pPr>
            <a:r>
              <a:rPr lang="en-US" sz="1600" dirty="0">
                <a:solidFill>
                  <a:srgbClr val="FF0000"/>
                </a:solidFill>
              </a:rPr>
              <a:t>filter() </a:t>
            </a:r>
            <a:r>
              <a:rPr lang="en-US" sz="1600" dirty="0"/>
              <a:t>subsets observations</a:t>
            </a:r>
          </a:p>
          <a:p>
            <a:pPr>
              <a:spcAft>
                <a:spcPts val="300"/>
              </a:spcAft>
            </a:pPr>
            <a:r>
              <a:rPr lang="en-US" sz="1600" dirty="0">
                <a:solidFill>
                  <a:srgbClr val="FF0000"/>
                </a:solidFill>
              </a:rPr>
              <a:t>mutate() </a:t>
            </a:r>
            <a:r>
              <a:rPr lang="en-US" sz="1600" dirty="0"/>
              <a:t>creates new variables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7878E8-6EA5-4B62-B6CC-CAD5E5D67A9C}"/>
              </a:ext>
            </a:extLst>
          </p:cNvPr>
          <p:cNvSpPr txBox="1"/>
          <p:nvPr/>
        </p:nvSpPr>
        <p:spPr>
          <a:xfrm>
            <a:off x="457200" y="1295400"/>
            <a:ext cx="8229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 plot solar radiation against latitude by month (separate panels), we need to: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remove the Ann column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reshape the data for </a:t>
            </a:r>
            <a:r>
              <a:rPr lang="en-US" dirty="0" err="1"/>
              <a:t>Jan:Dec</a:t>
            </a:r>
            <a:r>
              <a:rPr lang="en-US" dirty="0"/>
              <a:t> to long format, so solar is all in one column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restrict latitude to [-60, 60]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bin Lat into ordered levels, using cut()</a:t>
            </a:r>
          </a:p>
        </p:txBody>
      </p:sp>
    </p:spTree>
    <p:extLst>
      <p:ext uri="{BB962C8B-B14F-4D97-AF65-F5344CB8AC3E}">
        <p14:creationId xmlns:p14="http://schemas.microsoft.com/office/powerpoint/2010/main" val="1275509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tidying the data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57200" y="1828800"/>
            <a:ext cx="5867400" cy="4308872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 Narrow" panose="020B0606020202030204" pitchFamily="34" charset="0"/>
              </a:rPr>
              <a:t>&gt; </a:t>
            </a:r>
            <a:r>
              <a:rPr lang="en-US" sz="1600" dirty="0" err="1">
                <a:latin typeface="Arial Narrow" panose="020B0606020202030204" pitchFamily="34" charset="0"/>
              </a:rPr>
              <a:t>str</a:t>
            </a:r>
            <a:r>
              <a:rPr lang="en-US" sz="1600" dirty="0">
                <a:latin typeface="Arial Narrow" panose="020B0606020202030204" pitchFamily="34" charset="0"/>
              </a:rPr>
              <a:t>(</a:t>
            </a:r>
            <a:r>
              <a:rPr lang="en-US" sz="1600" dirty="0" err="1">
                <a:latin typeface="Arial Narrow" panose="020B0606020202030204" pitchFamily="34" charset="0"/>
              </a:rPr>
              <a:t>nasa_long</a:t>
            </a:r>
            <a:r>
              <a:rPr lang="en-US" sz="1600" dirty="0">
                <a:latin typeface="Arial Narrow" panose="020B0606020202030204" pitchFamily="34" charset="0"/>
              </a:rPr>
              <a:t>)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'</a:t>
            </a:r>
            <a:r>
              <a:rPr lang="en-US" sz="1600" dirty="0" err="1">
                <a:latin typeface="Arial Narrow" panose="020B0606020202030204" pitchFamily="34" charset="0"/>
              </a:rPr>
              <a:t>data.frame</a:t>
            </a:r>
            <a:r>
              <a:rPr lang="en-US" sz="1600" dirty="0">
                <a:latin typeface="Arial Narrow" panose="020B0606020202030204" pitchFamily="34" charset="0"/>
              </a:rPr>
              <a:t>':   514080 obs. of  5 variables: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$ </a:t>
            </a:r>
            <a:r>
              <a:rPr lang="en-US" sz="1600" dirty="0" err="1">
                <a:latin typeface="Arial Narrow" panose="020B0606020202030204" pitchFamily="34" charset="0"/>
              </a:rPr>
              <a:t>Lat</a:t>
            </a:r>
            <a:r>
              <a:rPr lang="en-US" sz="1600" dirty="0">
                <a:latin typeface="Arial Narrow" panose="020B0606020202030204" pitchFamily="34" charset="0"/>
              </a:rPr>
              <a:t>  : </a:t>
            </a:r>
            <a:r>
              <a:rPr lang="en-US" sz="1600" dirty="0" err="1">
                <a:latin typeface="Arial Narrow" panose="020B0606020202030204" pitchFamily="34" charset="0"/>
              </a:rPr>
              <a:t>int</a:t>
            </a:r>
            <a:r>
              <a:rPr lang="en-US" sz="1600" dirty="0">
                <a:latin typeface="Arial Narrow" panose="020B0606020202030204" pitchFamily="34" charset="0"/>
              </a:rPr>
              <a:t>  -59 -59 -59 -59 -59 -59 -59 -59 -59 -59 ...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$ Lon  : </a:t>
            </a:r>
            <a:r>
              <a:rPr lang="en-US" sz="1600" dirty="0" err="1">
                <a:latin typeface="Arial Narrow" panose="020B0606020202030204" pitchFamily="34" charset="0"/>
              </a:rPr>
              <a:t>int</a:t>
            </a:r>
            <a:r>
              <a:rPr lang="en-US" sz="1600" dirty="0">
                <a:latin typeface="Arial Narrow" panose="020B0606020202030204" pitchFamily="34" charset="0"/>
              </a:rPr>
              <a:t>  -180 -179 -178 -177 -176 -175 -174 -173 -172 -171 ...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$ month: Factor w/ 12 levels "</a:t>
            </a:r>
            <a:r>
              <a:rPr lang="en-US" sz="1600" dirty="0" err="1">
                <a:latin typeface="Arial Narrow" panose="020B0606020202030204" pitchFamily="34" charset="0"/>
              </a:rPr>
              <a:t>Jan","Feb","Mar</a:t>
            </a:r>
            <a:r>
              <a:rPr lang="en-US" sz="1600" dirty="0">
                <a:latin typeface="Arial Narrow" panose="020B0606020202030204" pitchFamily="34" charset="0"/>
              </a:rPr>
              <a:t>",..: 1 1 1 1 1 1 1 1 1 1 ...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$ solar: </a:t>
            </a:r>
            <a:r>
              <a:rPr lang="en-US" sz="1600" dirty="0" err="1">
                <a:latin typeface="Arial Narrow" panose="020B0606020202030204" pitchFamily="34" charset="0"/>
              </a:rPr>
              <a:t>num</a:t>
            </a:r>
            <a:r>
              <a:rPr lang="en-US" sz="1600" dirty="0">
                <a:latin typeface="Arial Narrow" panose="020B0606020202030204" pitchFamily="34" charset="0"/>
              </a:rPr>
              <a:t>  5.19 5.19 5.25 5.25 5.17 5.17 5.15 5.15 5.15 5.15 ...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$ </a:t>
            </a:r>
            <a:r>
              <a:rPr lang="en-US" sz="1600" dirty="0" err="1">
                <a:latin typeface="Arial Narrow" panose="020B0606020202030204" pitchFamily="34" charset="0"/>
              </a:rPr>
              <a:t>Lat_f</a:t>
            </a:r>
            <a:r>
              <a:rPr lang="en-US" sz="1600" dirty="0">
                <a:latin typeface="Arial Narrow" panose="020B0606020202030204" pitchFamily="34" charset="0"/>
              </a:rPr>
              <a:t>: Factor w/ 12 levels "(-60,-50]","(-50,-40]",..: 1 1 1 1 1 1 1 1 1 1 ...</a:t>
            </a:r>
          </a:p>
          <a:p>
            <a:endParaRPr lang="en-US" sz="1600" dirty="0">
              <a:latin typeface="Arial Narrow" panose="020B0606020202030204" pitchFamily="34" charset="0"/>
            </a:endParaRPr>
          </a:p>
          <a:p>
            <a:r>
              <a:rPr lang="en-US" sz="1600" dirty="0">
                <a:latin typeface="Arial Narrow" panose="020B0606020202030204" pitchFamily="34" charset="0"/>
              </a:rPr>
              <a:t>&gt; head(</a:t>
            </a:r>
            <a:r>
              <a:rPr lang="en-US" sz="1600" dirty="0" err="1">
                <a:latin typeface="Arial Narrow" panose="020B0606020202030204" pitchFamily="34" charset="0"/>
              </a:rPr>
              <a:t>nasa_long</a:t>
            </a:r>
            <a:r>
              <a:rPr lang="en-US" sz="1600" dirty="0">
                <a:latin typeface="Arial Narrow" panose="020B0606020202030204" pitchFamily="34" charset="0"/>
              </a:rPr>
              <a:t>)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</a:t>
            </a:r>
            <a:r>
              <a:rPr lang="en-US" sz="1600" dirty="0" err="1">
                <a:latin typeface="Arial Narrow" panose="020B0606020202030204" pitchFamily="34" charset="0"/>
              </a:rPr>
              <a:t>Lat</a:t>
            </a:r>
            <a:r>
              <a:rPr lang="en-US" sz="1600" dirty="0">
                <a:latin typeface="Arial Narrow" panose="020B0606020202030204" pitchFamily="34" charset="0"/>
              </a:rPr>
              <a:t>  Lon month solar     </a:t>
            </a:r>
            <a:r>
              <a:rPr lang="en-US" sz="1600" dirty="0" err="1">
                <a:latin typeface="Arial Narrow" panose="020B0606020202030204" pitchFamily="34" charset="0"/>
              </a:rPr>
              <a:t>Lat_f</a:t>
            </a:r>
            <a:endParaRPr lang="en-US" sz="1600" dirty="0">
              <a:latin typeface="Arial Narrow" panose="020B0606020202030204" pitchFamily="34" charset="0"/>
            </a:endParaRPr>
          </a:p>
          <a:p>
            <a:r>
              <a:rPr lang="en-US" sz="1600" dirty="0">
                <a:latin typeface="Arial Narrow" panose="020B0606020202030204" pitchFamily="34" charset="0"/>
              </a:rPr>
              <a:t>1 -59 -180   Jan  5.19 (-60,-50]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2 -59 -179   Jan  5.19 (-60,-50]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3 -59 -178   Jan  5.25 (-60,-50]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4 -59 -177   Jan  5.25 (-60,-50]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5 -59 -176   Jan  5.17 (-60,-50]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6 -59 -175   Jan  5.17 (-60,-50]</a:t>
            </a:r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357257" y="2516556"/>
            <a:ext cx="2438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ease of plotting, I created a factor version of </a:t>
            </a:r>
            <a:r>
              <a:rPr lang="en-US" dirty="0" err="1"/>
              <a:t>Lat</a:t>
            </a:r>
            <a:r>
              <a:rPr lang="en-US" dirty="0"/>
              <a:t> with 12 levels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486400" y="3960529"/>
            <a:ext cx="3276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data are now in a form where I can plot solar against </a:t>
            </a:r>
            <a:r>
              <a:rPr lang="en-US" dirty="0" err="1"/>
              <a:t>Lat</a:t>
            </a:r>
            <a:r>
              <a:rPr lang="en-US" dirty="0"/>
              <a:t> or </a:t>
            </a:r>
            <a:r>
              <a:rPr lang="en-US" dirty="0" err="1"/>
              <a:t>Lat_f</a:t>
            </a:r>
            <a:r>
              <a:rPr lang="en-US" dirty="0"/>
              <a:t> and facet by month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861446E-432E-4788-8E05-0F7BE9E8F718}"/>
              </a:ext>
            </a:extLst>
          </p:cNvPr>
          <p:cNvCxnSpPr/>
          <p:nvPr/>
        </p:nvCxnSpPr>
        <p:spPr>
          <a:xfrm flipH="1">
            <a:off x="5867400" y="3122329"/>
            <a:ext cx="457200" cy="306671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88771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46314" y="1803737"/>
            <a:ext cx="4343400" cy="2031325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ggplot</a:t>
            </a:r>
            <a:r>
              <a:rPr lang="en-US" dirty="0"/>
              <a:t>(</a:t>
            </a:r>
            <a:r>
              <a:rPr lang="en-US" dirty="0" err="1"/>
              <a:t>nasa_long</a:t>
            </a:r>
            <a:r>
              <a:rPr lang="en-US" dirty="0"/>
              <a:t>, </a:t>
            </a:r>
            <a:r>
              <a:rPr lang="en-US" dirty="0" err="1"/>
              <a:t>aes</a:t>
            </a:r>
            <a:r>
              <a:rPr lang="en-US" dirty="0"/>
              <a:t>(x=</a:t>
            </a:r>
            <a:r>
              <a:rPr lang="en-US" dirty="0" err="1"/>
              <a:t>Lat_f</a:t>
            </a:r>
            <a:r>
              <a:rPr lang="en-US" dirty="0"/>
              <a:t>, y=solar)) +</a:t>
            </a:r>
          </a:p>
          <a:p>
            <a:r>
              <a:rPr lang="en-US" dirty="0"/>
              <a:t>    </a:t>
            </a:r>
            <a:r>
              <a:rPr lang="en-US" dirty="0" err="1"/>
              <a:t>geom_violin</a:t>
            </a:r>
            <a:r>
              <a:rPr lang="en-US" dirty="0"/>
              <a:t>(fill="pink") + </a:t>
            </a:r>
          </a:p>
          <a:p>
            <a:r>
              <a:rPr lang="en-US" dirty="0"/>
              <a:t>    </a:t>
            </a:r>
            <a:r>
              <a:rPr lang="en-US" dirty="0" err="1"/>
              <a:t>facet_wrap</a:t>
            </a:r>
            <a:r>
              <a:rPr lang="en-US" dirty="0"/>
              <a:t>(~ month) +</a:t>
            </a:r>
          </a:p>
          <a:p>
            <a:r>
              <a:rPr lang="en-US" dirty="0"/>
              <a:t>    </a:t>
            </a:r>
            <a:r>
              <a:rPr lang="en-US" dirty="0" err="1"/>
              <a:t>theme_bw</a:t>
            </a:r>
            <a:r>
              <a:rPr lang="en-US" dirty="0"/>
              <a:t>() +</a:t>
            </a:r>
          </a:p>
          <a:p>
            <a:r>
              <a:rPr lang="en-US" dirty="0"/>
              <a:t>    theme(</a:t>
            </a:r>
            <a:r>
              <a:rPr lang="en-US" dirty="0" err="1"/>
              <a:t>axis.text.x</a:t>
            </a:r>
            <a:r>
              <a:rPr lang="en-US" dirty="0"/>
              <a:t> = </a:t>
            </a:r>
          </a:p>
          <a:p>
            <a:r>
              <a:rPr lang="en-US" dirty="0"/>
              <a:t>              </a:t>
            </a:r>
            <a:r>
              <a:rPr lang="en-US" dirty="0" err="1"/>
              <a:t>element_text</a:t>
            </a:r>
            <a:r>
              <a:rPr lang="en-US" dirty="0"/>
              <a:t>(angle = 70, </a:t>
            </a:r>
          </a:p>
          <a:p>
            <a:r>
              <a:rPr lang="en-US" dirty="0"/>
              <a:t>                                      </a:t>
            </a:r>
            <a:r>
              <a:rPr lang="en-US" dirty="0" err="1"/>
              <a:t>hjust</a:t>
            </a:r>
            <a:r>
              <a:rPr lang="en-US" dirty="0"/>
              <a:t> = 1))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plotting the tidy data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3914" y="2819400"/>
            <a:ext cx="4525715" cy="397047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46314" y="1219200"/>
            <a:ext cx="8316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Using </a:t>
            </a:r>
            <a:r>
              <a:rPr lang="en-US" dirty="0" err="1"/>
              <a:t>geom_violin</a:t>
            </a:r>
            <a:r>
              <a:rPr lang="en-US" dirty="0"/>
              <a:t>() shows the shapes of the distributions for levels of </a:t>
            </a:r>
            <a:r>
              <a:rPr lang="en-US" dirty="0" err="1"/>
              <a:t>Lat_f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46314" y="4267200"/>
            <a:ext cx="343988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facet_wrap</a:t>
            </a:r>
            <a:r>
              <a:rPr lang="en-US" dirty="0"/>
              <a:t>(~month) does the right thing: 12 months </a:t>
            </a:r>
            <a:r>
              <a:rPr lang="en-US" dirty="0">
                <a:sym typeface="Symbol" panose="05050102010706020507" pitchFamily="18" charset="2"/>
              </a:rPr>
              <a:t> 3×4 grid</a:t>
            </a:r>
            <a:endParaRPr lang="en-US" dirty="0"/>
          </a:p>
          <a:p>
            <a:endParaRPr lang="en-US" dirty="0"/>
          </a:p>
          <a:p>
            <a:r>
              <a:rPr lang="en-US" dirty="0"/>
              <a:t>I had to rotate the x-axis labels for </a:t>
            </a:r>
            <a:r>
              <a:rPr lang="en-US" dirty="0" err="1"/>
              <a:t>Lat_f</a:t>
            </a:r>
            <a:r>
              <a:rPr lang="en-US" dirty="0"/>
              <a:t> to avoid overplotting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231DFD5-63B1-8AE1-05CF-9ADBCFDD4E1C}"/>
              </a:ext>
            </a:extLst>
          </p:cNvPr>
          <p:cNvCxnSpPr/>
          <p:nvPr/>
        </p:nvCxnSpPr>
        <p:spPr>
          <a:xfrm>
            <a:off x="3124200" y="5638800"/>
            <a:ext cx="1143000" cy="83820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6517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plotting the tidy data: smoothing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57200" y="1228635"/>
            <a:ext cx="4191000" cy="1200329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Arial Narrow" panose="020B0606020202030204" pitchFamily="34" charset="0"/>
              </a:rPr>
              <a:t>ggplot</a:t>
            </a:r>
            <a:r>
              <a:rPr lang="en-US" dirty="0">
                <a:latin typeface="Arial Narrow" panose="020B0606020202030204" pitchFamily="34" charset="0"/>
              </a:rPr>
              <a:t>(</a:t>
            </a:r>
            <a:r>
              <a:rPr lang="en-US" dirty="0" err="1">
                <a:latin typeface="Arial Narrow" panose="020B0606020202030204" pitchFamily="34" charset="0"/>
              </a:rPr>
              <a:t>nasa_long</a:t>
            </a:r>
            <a:r>
              <a:rPr lang="en-US" dirty="0">
                <a:latin typeface="Arial Narrow" panose="020B0606020202030204" pitchFamily="34" charset="0"/>
              </a:rPr>
              <a:t>, </a:t>
            </a:r>
            <a:r>
              <a:rPr lang="en-US" dirty="0" err="1">
                <a:latin typeface="Arial Narrow" panose="020B0606020202030204" pitchFamily="34" charset="0"/>
              </a:rPr>
              <a:t>aes</a:t>
            </a:r>
            <a:r>
              <a:rPr lang="en-US" dirty="0">
                <a:latin typeface="Arial Narrow" panose="020B0606020202030204" pitchFamily="34" charset="0"/>
              </a:rPr>
              <a:t>(x=</a:t>
            </a:r>
            <a:r>
              <a:rPr lang="en-US" dirty="0" err="1">
                <a:latin typeface="Arial Narrow" panose="020B0606020202030204" pitchFamily="34" charset="0"/>
              </a:rPr>
              <a:t>Lat</a:t>
            </a:r>
            <a:r>
              <a:rPr lang="en-US" dirty="0">
                <a:latin typeface="Arial Narrow" panose="020B0606020202030204" pitchFamily="34" charset="0"/>
              </a:rPr>
              <a:t>, y=solar)) +</a:t>
            </a:r>
          </a:p>
          <a:p>
            <a:r>
              <a:rPr lang="en-US" dirty="0">
                <a:latin typeface="Arial Narrow" panose="020B0606020202030204" pitchFamily="34" charset="0"/>
              </a:rPr>
              <a:t>    </a:t>
            </a:r>
            <a:r>
              <a:rPr lang="en-US" b="1" dirty="0" err="1">
                <a:latin typeface="Arial Narrow" panose="020B0606020202030204" pitchFamily="34" charset="0"/>
              </a:rPr>
              <a:t>geom_smooth</a:t>
            </a:r>
            <a:r>
              <a:rPr lang="en-US" b="1" dirty="0">
                <a:latin typeface="Arial Narrow" panose="020B0606020202030204" pitchFamily="34" charset="0"/>
              </a:rPr>
              <a:t>(color="blue" ) </a:t>
            </a:r>
            <a:r>
              <a:rPr lang="en-US" dirty="0">
                <a:latin typeface="Arial Narrow" panose="020B0606020202030204" pitchFamily="34" charset="0"/>
              </a:rPr>
              <a:t>+</a:t>
            </a:r>
          </a:p>
          <a:p>
            <a:r>
              <a:rPr lang="en-US" dirty="0">
                <a:latin typeface="Arial Narrow" panose="020B0606020202030204" pitchFamily="34" charset="0"/>
              </a:rPr>
              <a:t>    </a:t>
            </a:r>
            <a:r>
              <a:rPr lang="en-US" dirty="0" err="1">
                <a:latin typeface="Arial Narrow" panose="020B0606020202030204" pitchFamily="34" charset="0"/>
              </a:rPr>
              <a:t>facet_wrap</a:t>
            </a:r>
            <a:r>
              <a:rPr lang="en-US" dirty="0">
                <a:latin typeface="Arial Narrow" panose="020B0606020202030204" pitchFamily="34" charset="0"/>
              </a:rPr>
              <a:t>(~ month) +</a:t>
            </a:r>
          </a:p>
          <a:p>
            <a:r>
              <a:rPr lang="en-US" dirty="0">
                <a:latin typeface="Arial Narrow" panose="020B0606020202030204" pitchFamily="34" charset="0"/>
              </a:rPr>
              <a:t>    </a:t>
            </a:r>
            <a:r>
              <a:rPr lang="en-US" dirty="0" err="1">
                <a:latin typeface="Arial Narrow" panose="020B0606020202030204" pitchFamily="34" charset="0"/>
              </a:rPr>
              <a:t>theme_bw</a:t>
            </a:r>
            <a:r>
              <a:rPr lang="en-US" dirty="0">
                <a:latin typeface="Arial Narrow" panose="020B0606020202030204" pitchFamily="34" charset="0"/>
              </a:rPr>
              <a:t>()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0" y="1905000"/>
            <a:ext cx="4785715" cy="476428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2895600"/>
            <a:ext cx="33528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Here we treat </a:t>
            </a:r>
            <a:r>
              <a:rPr lang="en-US" dirty="0" err="1"/>
              <a:t>Lat</a:t>
            </a:r>
            <a:r>
              <a:rPr lang="en-US" dirty="0"/>
              <a:t> as quantitative.</a:t>
            </a:r>
          </a:p>
          <a:p>
            <a:r>
              <a:rPr lang="en-US" dirty="0" err="1"/>
              <a:t>geom_smooth</a:t>
            </a:r>
            <a:r>
              <a:rPr lang="en-US" dirty="0"/>
              <a:t>() uses method = “gam” here because of large </a:t>
            </a:r>
            <a:r>
              <a:rPr lang="en-US" i="1" dirty="0"/>
              <a:t>n</a:t>
            </a:r>
          </a:p>
          <a:p>
            <a:endParaRPr lang="en-US" dirty="0"/>
          </a:p>
          <a:p>
            <a:r>
              <a:rPr lang="en-US" dirty="0"/>
              <a:t>The variation in the smoothed trends over the year suggest quite lawful behavior, shifting over the year</a:t>
            </a:r>
          </a:p>
          <a:p>
            <a:endParaRPr lang="en-US" dirty="0"/>
          </a:p>
          <a:p>
            <a:r>
              <a:rPr lang="en-US" dirty="0"/>
              <a:t>Can we express this as a statistical model ?</a:t>
            </a:r>
          </a:p>
        </p:txBody>
      </p:sp>
    </p:spTree>
    <p:extLst>
      <p:ext uri="{BB962C8B-B14F-4D97-AF65-F5344CB8AC3E}">
        <p14:creationId xmlns:p14="http://schemas.microsoft.com/office/powerpoint/2010/main" val="34174311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Build a model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33400" y="2064603"/>
            <a:ext cx="8153400" cy="830997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 Narrow" panose="020B0606020202030204" pitchFamily="34" charset="0"/>
              </a:rPr>
              <a:t>library(</a:t>
            </a:r>
            <a:r>
              <a:rPr lang="en-US" sz="1600" dirty="0" err="1">
                <a:latin typeface="Arial Narrow" panose="020B0606020202030204" pitchFamily="34" charset="0"/>
              </a:rPr>
              <a:t>mgcv</a:t>
            </a:r>
            <a:r>
              <a:rPr lang="en-US" sz="1600" dirty="0">
                <a:latin typeface="Arial Narrow" panose="020B0606020202030204" pitchFamily="34" charset="0"/>
              </a:rPr>
              <a:t>)</a:t>
            </a:r>
          </a:p>
          <a:p>
            <a:r>
              <a:rPr lang="en-US" sz="1600" dirty="0" err="1">
                <a:latin typeface="Arial Narrow" panose="020B0606020202030204" pitchFamily="34" charset="0"/>
              </a:rPr>
              <a:t>nasa.gam</a:t>
            </a:r>
            <a:r>
              <a:rPr lang="en-US" sz="1600" dirty="0">
                <a:latin typeface="Arial Narrow" panose="020B0606020202030204" pitchFamily="34" charset="0"/>
              </a:rPr>
              <a:t> &lt;- gam(solar ~ Lon + month + </a:t>
            </a:r>
            <a:r>
              <a:rPr lang="en-US" sz="1600" b="1" dirty="0">
                <a:highlight>
                  <a:srgbClr val="FFFF00"/>
                </a:highlight>
                <a:latin typeface="Arial Narrow" panose="020B0606020202030204" pitchFamily="34" charset="0"/>
              </a:rPr>
              <a:t>s(</a:t>
            </a:r>
            <a:r>
              <a:rPr lang="en-US" sz="1600" b="1" dirty="0" err="1">
                <a:highlight>
                  <a:srgbClr val="FFFF00"/>
                </a:highlight>
                <a:latin typeface="Arial Narrow" panose="020B0606020202030204" pitchFamily="34" charset="0"/>
              </a:rPr>
              <a:t>Lat</a:t>
            </a:r>
            <a:r>
              <a:rPr lang="en-US" sz="1600" b="1" dirty="0">
                <a:highlight>
                  <a:srgbClr val="FFFF00"/>
                </a:highlight>
                <a:latin typeface="Arial Narrow" panose="020B0606020202030204" pitchFamily="34" charset="0"/>
              </a:rPr>
              <a:t>), </a:t>
            </a:r>
            <a:r>
              <a:rPr lang="en-US" sz="1600" dirty="0">
                <a:latin typeface="Arial Narrow" panose="020B0606020202030204" pitchFamily="34" charset="0"/>
              </a:rPr>
              <a:t>data=</a:t>
            </a:r>
            <a:r>
              <a:rPr lang="en-US" sz="1600" dirty="0" err="1">
                <a:latin typeface="Arial Narrow" panose="020B0606020202030204" pitchFamily="34" charset="0"/>
              </a:rPr>
              <a:t>nasa_long</a:t>
            </a:r>
            <a:r>
              <a:rPr lang="en-US" sz="1600" dirty="0">
                <a:latin typeface="Arial Narrow" panose="020B0606020202030204" pitchFamily="34" charset="0"/>
              </a:rPr>
              <a:t>)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summary(</a:t>
            </a:r>
            <a:r>
              <a:rPr lang="en-US" sz="1600" dirty="0" err="1">
                <a:latin typeface="Arial Narrow" panose="020B0606020202030204" pitchFamily="34" charset="0"/>
              </a:rPr>
              <a:t>nasa.gam</a:t>
            </a:r>
            <a:r>
              <a:rPr lang="en-US" sz="1600" dirty="0">
                <a:latin typeface="Arial Narrow" panose="020B0606020202030204" pitchFamily="34" charset="0"/>
              </a:rPr>
              <a:t>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09600" y="3232190"/>
            <a:ext cx="3886200" cy="3016210"/>
          </a:xfrm>
          <a:prstGeom prst="rect">
            <a:avLst/>
          </a:prstGeom>
          <a:solidFill>
            <a:schemeClr val="bg1">
              <a:lumMod val="75000"/>
              <a:alpha val="3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 Narrow" panose="020B0606020202030204" pitchFamily="34" charset="0"/>
              </a:rPr>
              <a:t>Family: </a:t>
            </a:r>
            <a:r>
              <a:rPr lang="en-US" sz="1200" dirty="0" err="1">
                <a:latin typeface="Arial Narrow" panose="020B0606020202030204" pitchFamily="34" charset="0"/>
              </a:rPr>
              <a:t>gaussian</a:t>
            </a:r>
            <a:r>
              <a:rPr lang="en-US" sz="1200" dirty="0">
                <a:latin typeface="Arial Narrow" panose="020B0606020202030204" pitchFamily="34" charset="0"/>
              </a:rPr>
              <a:t> </a:t>
            </a:r>
          </a:p>
          <a:p>
            <a:r>
              <a:rPr lang="en-US" sz="1200" dirty="0">
                <a:latin typeface="Arial Narrow" panose="020B0606020202030204" pitchFamily="34" charset="0"/>
              </a:rPr>
              <a:t>Link function: identity </a:t>
            </a:r>
          </a:p>
          <a:p>
            <a:endParaRPr lang="en-US" sz="1200" dirty="0">
              <a:latin typeface="Arial Narrow" panose="020B0606020202030204" pitchFamily="34" charset="0"/>
            </a:endParaRPr>
          </a:p>
          <a:p>
            <a:r>
              <a:rPr lang="en-US" sz="1200" dirty="0">
                <a:latin typeface="Arial Narrow" panose="020B0606020202030204" pitchFamily="34" charset="0"/>
              </a:rPr>
              <a:t>Formula:</a:t>
            </a:r>
          </a:p>
          <a:p>
            <a:r>
              <a:rPr lang="en-US" sz="1200" dirty="0">
                <a:latin typeface="Arial Narrow" panose="020B0606020202030204" pitchFamily="34" charset="0"/>
              </a:rPr>
              <a:t>solar ~ Lon + month + s(</a:t>
            </a:r>
            <a:r>
              <a:rPr lang="en-US" sz="1200" dirty="0" err="1">
                <a:latin typeface="Arial Narrow" panose="020B0606020202030204" pitchFamily="34" charset="0"/>
              </a:rPr>
              <a:t>Lat</a:t>
            </a:r>
            <a:r>
              <a:rPr lang="en-US" sz="1200" dirty="0">
                <a:latin typeface="Arial Narrow" panose="020B0606020202030204" pitchFamily="34" charset="0"/>
              </a:rPr>
              <a:t>)</a:t>
            </a:r>
          </a:p>
          <a:p>
            <a:endParaRPr lang="en-US" sz="1200" dirty="0">
              <a:latin typeface="Arial Narrow" panose="020B0606020202030204" pitchFamily="34" charset="0"/>
            </a:endParaRPr>
          </a:p>
          <a:p>
            <a:r>
              <a:rPr lang="en-US" sz="1200" dirty="0">
                <a:latin typeface="Arial Narrow" panose="020B0606020202030204" pitchFamily="34" charset="0"/>
              </a:rPr>
              <a:t>Parametric coefficients:</a:t>
            </a:r>
          </a:p>
          <a:p>
            <a:r>
              <a:rPr lang="en-US" sz="1200" dirty="0">
                <a:latin typeface="Arial Narrow" panose="020B0606020202030204" pitchFamily="34" charset="0"/>
              </a:rPr>
              <a:t>              Estimate Std. Error t value </a:t>
            </a:r>
            <a:r>
              <a:rPr lang="en-US" sz="1200" dirty="0" err="1">
                <a:latin typeface="Arial Narrow" panose="020B0606020202030204" pitchFamily="34" charset="0"/>
              </a:rPr>
              <a:t>Pr</a:t>
            </a:r>
            <a:r>
              <a:rPr lang="en-US" sz="1200" dirty="0">
                <a:latin typeface="Arial Narrow" panose="020B0606020202030204" pitchFamily="34" charset="0"/>
              </a:rPr>
              <a:t>(&gt;|t|)    </a:t>
            </a:r>
          </a:p>
          <a:p>
            <a:r>
              <a:rPr lang="en-US" sz="1200" dirty="0">
                <a:latin typeface="Arial Narrow" panose="020B0606020202030204" pitchFamily="34" charset="0"/>
              </a:rPr>
              <a:t>(Intercept)  4.691e+00  6.833e-03 686.409  &lt; 2e-16 ***</a:t>
            </a:r>
          </a:p>
          <a:p>
            <a:r>
              <a:rPr lang="en-US" sz="1200" dirty="0">
                <a:latin typeface="Arial Narrow" panose="020B0606020202030204" pitchFamily="34" charset="0"/>
              </a:rPr>
              <a:t>Lon         -1.713e-04  1.898e-05  -9.022  &lt; 2e-16 ***</a:t>
            </a:r>
          </a:p>
          <a:p>
            <a:r>
              <a:rPr lang="en-US" sz="1200" dirty="0" err="1">
                <a:latin typeface="Arial Narrow" panose="020B0606020202030204" pitchFamily="34" charset="0"/>
              </a:rPr>
              <a:t>monthFeb</a:t>
            </a:r>
            <a:r>
              <a:rPr lang="en-US" sz="1200" dirty="0">
                <a:latin typeface="Arial Narrow" panose="020B0606020202030204" pitchFamily="34" charset="0"/>
              </a:rPr>
              <a:t>     1.195e-01  9.664e-03  12.364  &lt; 2e-16 ***</a:t>
            </a:r>
          </a:p>
          <a:p>
            <a:r>
              <a:rPr lang="en-US" sz="1200" dirty="0">
                <a:latin typeface="Arial Narrow" panose="020B0606020202030204" pitchFamily="34" charset="0"/>
              </a:rPr>
              <a:t>  …            …</a:t>
            </a:r>
          </a:p>
          <a:p>
            <a:r>
              <a:rPr lang="en-US" sz="1200" dirty="0" err="1">
                <a:latin typeface="Arial Narrow" panose="020B0606020202030204" pitchFamily="34" charset="0"/>
              </a:rPr>
              <a:t>monthDec</a:t>
            </a:r>
            <a:r>
              <a:rPr lang="en-US" sz="1200" dirty="0">
                <a:latin typeface="Arial Narrow" panose="020B0606020202030204" pitchFamily="34" charset="0"/>
              </a:rPr>
              <a:t>    -8.046e-02  9.664e-03  -8.326  &lt; 2e-16 ***</a:t>
            </a:r>
          </a:p>
          <a:p>
            <a:r>
              <a:rPr lang="en-US" sz="1200" dirty="0">
                <a:latin typeface="Arial Narrow" panose="020B0606020202030204" pitchFamily="34" charset="0"/>
              </a:rPr>
              <a:t>---</a:t>
            </a:r>
          </a:p>
          <a:p>
            <a:r>
              <a:rPr lang="en-US" sz="1200" dirty="0" err="1">
                <a:latin typeface="Arial Narrow" panose="020B0606020202030204" pitchFamily="34" charset="0"/>
              </a:rPr>
              <a:t>Signif</a:t>
            </a:r>
            <a:r>
              <a:rPr lang="en-US" sz="1200" dirty="0">
                <a:latin typeface="Arial Narrow" panose="020B0606020202030204" pitchFamily="34" charset="0"/>
              </a:rPr>
              <a:t>. codes:  0 ‘***’ 0.001 ‘**’ 0.01 ‘*’ 0.05 ‘.’ 0.1 ‘ ’ 1</a:t>
            </a:r>
          </a:p>
          <a:p>
            <a:endParaRPr lang="en-US" sz="1000" dirty="0">
              <a:latin typeface="Arial Narrow" panose="020B060602020203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12192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we saw in the plot suggests a </a:t>
            </a:r>
            <a:r>
              <a:rPr lang="en-US" dirty="0">
                <a:solidFill>
                  <a:srgbClr val="FF0000"/>
                </a:solidFill>
              </a:rPr>
              <a:t>generalized additive model, </a:t>
            </a:r>
            <a:r>
              <a:rPr lang="en-US" dirty="0"/>
              <a:t>with a smooth, </a:t>
            </a:r>
            <a:r>
              <a:rPr lang="en-US" b="1" dirty="0">
                <a:solidFill>
                  <a:srgbClr val="0070C0"/>
                </a:solidFill>
              </a:rPr>
              <a:t>s(Lat)</a:t>
            </a:r>
            <a:r>
              <a:rPr lang="en-US" b="1" dirty="0"/>
              <a:t>. </a:t>
            </a:r>
            <a:r>
              <a:rPr lang="en-US" dirty="0"/>
              <a:t>Similar to loess in spirit, but this is a statistical model that can be tested.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876800" y="3259991"/>
            <a:ext cx="3810000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The violin plots suggest that variance is not constant. I’m ignoring this here by using the default </a:t>
            </a:r>
            <a:r>
              <a:rPr lang="en-US" sz="1600" dirty="0" err="1"/>
              <a:t>gaussian</a:t>
            </a:r>
            <a:r>
              <a:rPr lang="en-US" sz="1600" dirty="0"/>
              <a:t> model.  </a:t>
            </a:r>
          </a:p>
          <a:p>
            <a:endParaRPr lang="en-US" sz="1600" dirty="0"/>
          </a:p>
          <a:p>
            <a:r>
              <a:rPr lang="en-US" sz="1600" dirty="0"/>
              <a:t>Model terms: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Lon wasn’t included before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month is a factor, for the plots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s(</a:t>
            </a:r>
            <a:r>
              <a:rPr lang="en-US" sz="1600" dirty="0" err="1"/>
              <a:t>Lat</a:t>
            </a:r>
            <a:r>
              <a:rPr lang="en-US" sz="1600" dirty="0"/>
              <a:t>) fits a </a:t>
            </a:r>
            <a:r>
              <a:rPr lang="en-US" sz="1600" dirty="0">
                <a:solidFill>
                  <a:srgbClr val="FF0000"/>
                </a:solidFill>
              </a:rPr>
              <a:t>smoothed term </a:t>
            </a:r>
            <a:r>
              <a:rPr lang="en-US" sz="1600" dirty="0"/>
              <a:t>in latitude, averaged over other factors</a:t>
            </a:r>
          </a:p>
          <a:p>
            <a:endParaRPr lang="en-US" sz="1600" dirty="0"/>
          </a:p>
          <a:p>
            <a:r>
              <a:rPr lang="en-US" sz="1600" dirty="0"/>
              <a:t>There are other model choices, but it is useful to visualize what we have done so far</a:t>
            </a:r>
          </a:p>
        </p:txBody>
      </p:sp>
    </p:spTree>
    <p:extLst>
      <p:ext uri="{BB962C8B-B14F-4D97-AF65-F5344CB8AC3E}">
        <p14:creationId xmlns:p14="http://schemas.microsoft.com/office/powerpoint/2010/main" val="222628355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Visualize the model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3" y="1295400"/>
            <a:ext cx="83057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Effect plots </a:t>
            </a:r>
            <a:r>
              <a:rPr lang="en-US" dirty="0"/>
              <a:t>show the fitted relationship between the response and model terms, averaged over other predictors.</a:t>
            </a:r>
          </a:p>
          <a:p>
            <a:r>
              <a:rPr lang="en-US" dirty="0"/>
              <a:t>The {</a:t>
            </a:r>
            <a:r>
              <a:rPr lang="en-US" dirty="0" err="1"/>
              <a:t>mgcv</a:t>
            </a:r>
            <a:r>
              <a:rPr lang="en-US" dirty="0"/>
              <a:t>} package has its own versions of these: </a:t>
            </a:r>
            <a:r>
              <a:rPr lang="en-US" dirty="0" err="1"/>
              <a:t>termplot</a:t>
            </a:r>
            <a:r>
              <a:rPr lang="en-US" dirty="0"/>
              <a:t>()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7202" y="2438400"/>
            <a:ext cx="8305797" cy="830997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 Narrow" panose="020B0606020202030204" pitchFamily="34" charset="0"/>
              </a:rPr>
              <a:t>plot(</a:t>
            </a:r>
            <a:r>
              <a:rPr lang="en-US" sz="1600" dirty="0" err="1">
                <a:latin typeface="Arial Narrow" panose="020B0606020202030204" pitchFamily="34" charset="0"/>
              </a:rPr>
              <a:t>nasa.gam</a:t>
            </a:r>
            <a:r>
              <a:rPr lang="en-US" sz="1600" dirty="0">
                <a:latin typeface="Arial Narrow" panose="020B0606020202030204" pitchFamily="34" charset="0"/>
              </a:rPr>
              <a:t>, </a:t>
            </a:r>
            <a:r>
              <a:rPr lang="en-US" sz="1600" dirty="0" err="1">
                <a:latin typeface="Arial Narrow" panose="020B0606020202030204" pitchFamily="34" charset="0"/>
              </a:rPr>
              <a:t>cex.lab</a:t>
            </a:r>
            <a:r>
              <a:rPr lang="en-US" sz="1600" dirty="0">
                <a:latin typeface="Arial Narrow" panose="020B0606020202030204" pitchFamily="34" charset="0"/>
              </a:rPr>
              <a:t>=1.25)</a:t>
            </a:r>
          </a:p>
          <a:p>
            <a:r>
              <a:rPr lang="en-US" sz="1600" dirty="0" err="1">
                <a:latin typeface="Arial Narrow" panose="020B0606020202030204" pitchFamily="34" charset="0"/>
              </a:rPr>
              <a:t>termplot</a:t>
            </a:r>
            <a:r>
              <a:rPr lang="en-US" sz="1600" dirty="0">
                <a:latin typeface="Arial Narrow" panose="020B0606020202030204" pitchFamily="34" charset="0"/>
              </a:rPr>
              <a:t>(</a:t>
            </a:r>
            <a:r>
              <a:rPr lang="en-US" sz="1600" dirty="0" err="1">
                <a:latin typeface="Arial Narrow" panose="020B0606020202030204" pitchFamily="34" charset="0"/>
              </a:rPr>
              <a:t>nasa.gam</a:t>
            </a:r>
            <a:r>
              <a:rPr lang="en-US" sz="1600" dirty="0">
                <a:latin typeface="Arial Narrow" panose="020B0606020202030204" pitchFamily="34" charset="0"/>
              </a:rPr>
              <a:t>, terms="month", se=TRUE, </a:t>
            </a:r>
            <a:r>
              <a:rPr lang="en-US" sz="1600" dirty="0" err="1">
                <a:latin typeface="Arial Narrow" panose="020B0606020202030204" pitchFamily="34" charset="0"/>
              </a:rPr>
              <a:t>lwd.term</a:t>
            </a:r>
            <a:r>
              <a:rPr lang="en-US" sz="1600" dirty="0">
                <a:latin typeface="Arial Narrow" panose="020B0606020202030204" pitchFamily="34" charset="0"/>
              </a:rPr>
              <a:t>=3, lwd.se=2, </a:t>
            </a:r>
            <a:r>
              <a:rPr lang="en-US" sz="1600" dirty="0" err="1">
                <a:latin typeface="Arial Narrow" panose="020B0606020202030204" pitchFamily="34" charset="0"/>
              </a:rPr>
              <a:t>cex.lab</a:t>
            </a:r>
            <a:r>
              <a:rPr lang="en-US" sz="1600" dirty="0">
                <a:latin typeface="Arial Narrow" panose="020B0606020202030204" pitchFamily="34" charset="0"/>
              </a:rPr>
              <a:t>=1.25)</a:t>
            </a:r>
          </a:p>
          <a:p>
            <a:r>
              <a:rPr lang="en-US" sz="1600" dirty="0" err="1">
                <a:latin typeface="Arial Narrow" panose="020B0606020202030204" pitchFamily="34" charset="0"/>
              </a:rPr>
              <a:t>termplot</a:t>
            </a:r>
            <a:r>
              <a:rPr lang="en-US" sz="1600" dirty="0">
                <a:latin typeface="Arial Narrow" panose="020B0606020202030204" pitchFamily="34" charset="0"/>
              </a:rPr>
              <a:t>(</a:t>
            </a:r>
            <a:r>
              <a:rPr lang="en-US" sz="1600" dirty="0" err="1">
                <a:latin typeface="Arial Narrow" panose="020B0606020202030204" pitchFamily="34" charset="0"/>
              </a:rPr>
              <a:t>nasa.gam</a:t>
            </a:r>
            <a:r>
              <a:rPr lang="en-US" sz="1600" dirty="0">
                <a:latin typeface="Arial Narrow" panose="020B0606020202030204" pitchFamily="34" charset="0"/>
              </a:rPr>
              <a:t>, terms="Lon", se=TRUE, </a:t>
            </a:r>
            <a:r>
              <a:rPr lang="en-US" sz="1600" dirty="0" err="1">
                <a:latin typeface="Arial Narrow" panose="020B0606020202030204" pitchFamily="34" charset="0"/>
              </a:rPr>
              <a:t>lwd.term</a:t>
            </a:r>
            <a:r>
              <a:rPr lang="en-US" sz="1600" dirty="0">
                <a:latin typeface="Arial Narrow" panose="020B0606020202030204" pitchFamily="34" charset="0"/>
              </a:rPr>
              <a:t>=3, lwd.se=2, </a:t>
            </a:r>
            <a:r>
              <a:rPr lang="en-US" sz="1600" dirty="0" err="1">
                <a:latin typeface="Arial Narrow" panose="020B0606020202030204" pitchFamily="34" charset="0"/>
              </a:rPr>
              <a:t>cex.lab</a:t>
            </a:r>
            <a:r>
              <a:rPr lang="en-US" sz="1600" dirty="0">
                <a:latin typeface="Arial Narrow" panose="020B0606020202030204" pitchFamily="34" charset="0"/>
              </a:rPr>
              <a:t>=1.25)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510770" y="3763480"/>
            <a:ext cx="2433334" cy="2471763"/>
            <a:chOff x="521656" y="4071257"/>
            <a:chExt cx="2433334" cy="2471763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1656" y="4071257"/>
              <a:ext cx="2433334" cy="1833334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627551" y="6019800"/>
              <a:ext cx="222154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why the dip at the equator?</a:t>
              </a:r>
            </a:p>
            <a:p>
              <a:r>
                <a:rPr lang="en-US" sz="1400" dirty="0"/>
                <a:t>s(Lat, 9): gam used 9 </a:t>
              </a:r>
              <a:r>
                <a:rPr lang="en-US" sz="1400" dirty="0" err="1"/>
                <a:t>df</a:t>
              </a:r>
              <a:endParaRPr lang="en-US" sz="1400" dirty="0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3330166" y="3730823"/>
            <a:ext cx="2538096" cy="2719864"/>
            <a:chOff x="3341052" y="4038600"/>
            <a:chExt cx="2538096" cy="271986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41052" y="4038600"/>
              <a:ext cx="2538096" cy="1828572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3423127" y="6019800"/>
              <a:ext cx="237394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effect of longitude is very small, but </a:t>
              </a:r>
              <a:r>
                <a:rPr lang="en-US" sz="1400" dirty="0" err="1"/>
                <a:t>signif</a:t>
              </a:r>
              <a:r>
                <a:rPr lang="en-US" sz="1400" dirty="0"/>
                <a:t>. &amp; maybe interpretable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6073367" y="3716537"/>
            <a:ext cx="2447619" cy="2518706"/>
            <a:chOff x="6084253" y="4024314"/>
            <a:chExt cx="2447619" cy="2518706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84253" y="4024314"/>
              <a:ext cx="2447619" cy="1842858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6166326" y="6019800"/>
              <a:ext cx="228347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month should be modeled as a cyclic time variable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51575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C86984-AD8F-D52A-5A98-50BCFD61F8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diagram of a model&#10;&#10;AI-generated content may be incorrect.">
            <a:extLst>
              <a:ext uri="{FF2B5EF4-FFF2-40B4-BE49-F238E27FC236}">
                <a16:creationId xmlns:a16="http://schemas.microsoft.com/office/drawing/2014/main" id="{E93768AC-C40D-D1BE-FBB2-193CD62ED6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905" y="1290905"/>
            <a:ext cx="6609168" cy="3681782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914B30DB-CE5C-865B-A91C-8E1303C9A6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</a:t>
            </a:r>
            <a:r>
              <a:rPr lang="en-US" dirty="0" err="1"/>
              <a:t>tidyverse</a:t>
            </a:r>
            <a:r>
              <a:rPr lang="en-US" dirty="0"/>
              <a:t> expands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D713ACD-850E-041C-DC1C-5C9483E14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7D2B320-ADF4-4EA9-35B6-05966644CF5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0" y="1607382"/>
            <a:ext cx="712520" cy="822960"/>
          </a:xfrm>
          <a:prstGeom prst="rect">
            <a:avLst/>
          </a:prstGeom>
        </p:spPr>
      </p:pic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4DE05013-09E1-E6A8-2C7D-D88D2653374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0" y="4876800"/>
            <a:ext cx="715618" cy="82296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3A2A8C1-7980-56C6-978D-D5B915493FB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6564" y="2573082"/>
            <a:ext cx="789451" cy="9144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DAD5C46F-4698-D25A-A380-ED9E110DFCC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897422" y="1174084"/>
            <a:ext cx="792839" cy="914400"/>
          </a:xfrm>
          <a:prstGeom prst="rect">
            <a:avLst/>
          </a:prstGeom>
        </p:spPr>
      </p:pic>
      <p:pic>
        <p:nvPicPr>
          <p:cNvPr id="9" name="Picture 8" descr="A hexagon with white text&#10;&#10;Description automatically generated">
            <a:extLst>
              <a:ext uri="{FF2B5EF4-FFF2-40B4-BE49-F238E27FC236}">
                <a16:creationId xmlns:a16="http://schemas.microsoft.com/office/drawing/2014/main" id="{2D1FB1E8-D4EE-F5D8-BA98-AF4A0D2EE19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8648" y="3817759"/>
            <a:ext cx="791894" cy="914400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81B739B3-8C19-BC29-A5C8-F3407B450CF4}"/>
              </a:ext>
            </a:extLst>
          </p:cNvPr>
          <p:cNvGrpSpPr/>
          <p:nvPr/>
        </p:nvGrpSpPr>
        <p:grpSpPr>
          <a:xfrm>
            <a:off x="1033696" y="5194068"/>
            <a:ext cx="5098549" cy="1312479"/>
            <a:chOff x="1257440" y="5194068"/>
            <a:chExt cx="5098549" cy="1312479"/>
          </a:xfrm>
        </p:grpSpPr>
        <p:pic>
          <p:nvPicPr>
            <p:cNvPr id="4" name="Picture 3" descr="A white and orange glue bottle&#10;&#10;Description automatically generated">
              <a:extLst>
                <a:ext uri="{FF2B5EF4-FFF2-40B4-BE49-F238E27FC236}">
                  <a16:creationId xmlns:a16="http://schemas.microsoft.com/office/drawing/2014/main" id="{0487F906-E65C-EBB0-1C13-D723CD277E2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10082" y="5479295"/>
              <a:ext cx="745907" cy="860901"/>
            </a:xfrm>
            <a:prstGeom prst="rect">
              <a:avLst/>
            </a:prstGeom>
          </p:spPr>
        </p:pic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E657CA0B-58E0-47A0-0FC2-7E475AB5E0DB}"/>
                </a:ext>
              </a:extLst>
            </p:cNvPr>
            <p:cNvGrpSpPr/>
            <p:nvPr/>
          </p:nvGrpSpPr>
          <p:grpSpPr>
            <a:xfrm>
              <a:off x="1257440" y="5194068"/>
              <a:ext cx="4321838" cy="1312479"/>
              <a:chOff x="1257440" y="5194068"/>
              <a:chExt cx="4321838" cy="1312479"/>
            </a:xfrm>
          </p:grpSpPr>
          <p:pic>
            <p:nvPicPr>
              <p:cNvPr id="17" name="Picture 16" descr="A couple of cats in a box&#10;&#10;AI-generated content may be incorrect.">
                <a:extLst>
                  <a:ext uri="{FF2B5EF4-FFF2-40B4-BE49-F238E27FC236}">
                    <a16:creationId xmlns:a16="http://schemas.microsoft.com/office/drawing/2014/main" id="{11E67870-C915-9F02-D073-DA9D0AF982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31695" y="5276607"/>
                <a:ext cx="4247583" cy="1229940"/>
              </a:xfrm>
              <a:prstGeom prst="rect">
                <a:avLst/>
              </a:prstGeom>
            </p:spPr>
          </p:pic>
          <p:pic>
            <p:nvPicPr>
              <p:cNvPr id="12" name="Picture 11" descr="A picture containing text, clipart&#10;&#10;Description automatically generated">
                <a:extLst>
                  <a:ext uri="{FF2B5EF4-FFF2-40B4-BE49-F238E27FC236}">
                    <a16:creationId xmlns:a16="http://schemas.microsoft.com/office/drawing/2014/main" id="{7D532B83-0675-F7B9-58DE-84B60A8BBB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73178" y="5496046"/>
                <a:ext cx="742275" cy="866789"/>
              </a:xfrm>
              <a:prstGeom prst="rect">
                <a:avLst/>
              </a:prstGeom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E887698-9B38-741F-B587-C9278E96B648}"/>
                  </a:ext>
                </a:extLst>
              </p:cNvPr>
              <p:cNvSpPr txBox="1"/>
              <p:nvPr/>
            </p:nvSpPr>
            <p:spPr>
              <a:xfrm>
                <a:off x="1257440" y="5194068"/>
                <a:ext cx="8688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1400" dirty="0">
                    <a:solidFill>
                      <a:srgbClr val="002060"/>
                    </a:solidFill>
                  </a:rPr>
                  <a:t>dates</a:t>
                </a:r>
              </a:p>
            </p:txBody>
          </p:sp>
        </p:grpSp>
      </p:grpSp>
      <p:pic>
        <p:nvPicPr>
          <p:cNvPr id="5" name="Picture 4" descr="A paper with a feather and a pen&#10;&#10;AI-generated content may be incorrect.">
            <a:extLst>
              <a:ext uri="{FF2B5EF4-FFF2-40B4-BE49-F238E27FC236}">
                <a16:creationId xmlns:a16="http://schemas.microsoft.com/office/drawing/2014/main" id="{CF6631F7-160C-0D92-B42B-3BFD49525A38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0" y="5715000"/>
            <a:ext cx="712519" cy="822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531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Visualizing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R modeling functions [lm(), </a:t>
            </a:r>
            <a:r>
              <a:rPr lang="en-US" sz="2400" dirty="0" err="1"/>
              <a:t>glm</a:t>
            </a:r>
            <a:r>
              <a:rPr lang="en-US" sz="2400" dirty="0"/>
              <a:t>(), …] return model objects, but these are “messy”</a:t>
            </a:r>
          </a:p>
          <a:p>
            <a:pPr lvl="1"/>
            <a:r>
              <a:rPr lang="en-US" sz="2000" dirty="0"/>
              <a:t>extracting coefficients takes several steps: </a:t>
            </a:r>
            <a:r>
              <a:rPr lang="en-US" sz="2000" dirty="0" err="1"/>
              <a:t>data.frame</a:t>
            </a:r>
            <a:r>
              <a:rPr lang="en-US" sz="2000" dirty="0"/>
              <a:t>(</a:t>
            </a:r>
            <a:r>
              <a:rPr lang="en-US" sz="2000" dirty="0" err="1"/>
              <a:t>coef</a:t>
            </a:r>
            <a:r>
              <a:rPr lang="en-US" sz="2000" dirty="0"/>
              <a:t>(</a:t>
            </a:r>
            <a:r>
              <a:rPr lang="en-US" sz="2000" dirty="0" err="1"/>
              <a:t>mymod</a:t>
            </a:r>
            <a:r>
              <a:rPr lang="en-US" sz="2000" dirty="0"/>
              <a:t>))</a:t>
            </a:r>
          </a:p>
          <a:p>
            <a:pPr lvl="1"/>
            <a:r>
              <a:rPr lang="en-US" sz="2000" dirty="0"/>
              <a:t>some info (</a:t>
            </a:r>
            <a:r>
              <a:rPr lang="en-US" sz="2000" i="1" dirty="0"/>
              <a:t>R</a:t>
            </a:r>
            <a:r>
              <a:rPr lang="en-US" sz="2000" baseline="30000" dirty="0"/>
              <a:t>2</a:t>
            </a:r>
            <a:r>
              <a:rPr lang="en-US" sz="2000" dirty="0"/>
              <a:t>, </a:t>
            </a:r>
            <a:r>
              <a:rPr lang="en-US" sz="2000" i="1" dirty="0"/>
              <a:t>F</a:t>
            </a:r>
            <a:r>
              <a:rPr lang="en-US" sz="2000" dirty="0"/>
              <a:t>, </a:t>
            </a:r>
            <a:r>
              <a:rPr lang="en-US" sz="2000" i="1" dirty="0" err="1"/>
              <a:t>p</a:t>
            </a:r>
            <a:r>
              <a:rPr lang="en-US" sz="2000" dirty="0" err="1"/>
              <a:t>.value</a:t>
            </a:r>
            <a:r>
              <a:rPr lang="en-US" sz="2000" dirty="0"/>
              <a:t>) is computed in print() method, not stored</a:t>
            </a:r>
          </a:p>
          <a:p>
            <a:pPr lvl="1"/>
            <a:r>
              <a:rPr lang="en-US" sz="2000" dirty="0"/>
              <a:t>can’t easily combine models</a:t>
            </a:r>
          </a:p>
          <a:p>
            <a:r>
              <a:rPr lang="en-US" sz="2400" dirty="0"/>
              <a:t>Some have associated plotting functions</a:t>
            </a:r>
          </a:p>
          <a:p>
            <a:pPr lvl="1"/>
            <a:r>
              <a:rPr lang="en-US" sz="2000" dirty="0"/>
              <a:t>plot(model): diagnostic plots</a:t>
            </a:r>
          </a:p>
          <a:p>
            <a:pPr lvl="1"/>
            <a:r>
              <a:rPr lang="en-US" sz="2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car</a:t>
            </a:r>
            <a:r>
              <a:rPr lang="en-US" sz="2000" dirty="0"/>
              <a:t> package: many model plot methods</a:t>
            </a:r>
          </a:p>
          <a:p>
            <a:pPr lvl="1"/>
            <a:r>
              <a:rPr lang="en-US" sz="2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effects</a:t>
            </a:r>
            <a:r>
              <a:rPr lang="en-US" sz="2000" dirty="0"/>
              <a:t> package: plot effects for model terms</a:t>
            </a:r>
          </a:p>
          <a:p>
            <a:r>
              <a:rPr lang="en-US" sz="2400" dirty="0"/>
              <a:t>But what if you want to: </a:t>
            </a:r>
          </a:p>
          <a:p>
            <a:pPr lvl="1"/>
            <a:r>
              <a:rPr lang="en-US" sz="2000" dirty="0"/>
              <a:t>make a table of model summary statistics</a:t>
            </a:r>
          </a:p>
          <a:p>
            <a:pPr lvl="1"/>
            <a:r>
              <a:rPr lang="en-US" sz="2000" dirty="0"/>
              <a:t>fit a </a:t>
            </a:r>
            <a:r>
              <a:rPr lang="en-US" sz="2000" dirty="0">
                <a:solidFill>
                  <a:srgbClr val="FF0000"/>
                </a:solidFill>
              </a:rPr>
              <a:t>collection</a:t>
            </a:r>
            <a:r>
              <a:rPr lang="en-US" sz="2000" dirty="0"/>
              <a:t> of models, compare, summarize or visualize them?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030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broom: manipulating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1981200"/>
          </a:xfrm>
        </p:spPr>
        <p:txBody>
          <a:bodyPr>
            <a:normAutofit/>
          </a:bodyPr>
          <a:lstStyle/>
          <a:p>
            <a:r>
              <a:rPr lang="en-US" sz="2400" dirty="0"/>
              <a:t>The </a:t>
            </a:r>
            <a:r>
              <a:rPr lang="en-US" sz="2400" dirty="0">
                <a:solidFill>
                  <a:srgbClr val="0070C0"/>
                </a:solidFill>
              </a:rPr>
              <a:t>broom</a:t>
            </a:r>
            <a:r>
              <a:rPr lang="en-US" sz="2400" dirty="0"/>
              <a:t> package turns model objects into tidy data frames</a:t>
            </a:r>
          </a:p>
          <a:p>
            <a:pPr lvl="1"/>
            <a:r>
              <a:rPr lang="en-US" sz="2000" b="1" dirty="0">
                <a:solidFill>
                  <a:srgbClr val="0070C0"/>
                </a:solidFill>
              </a:rPr>
              <a:t>glance</a:t>
            </a:r>
            <a:r>
              <a:rPr lang="en-US" sz="2000" dirty="0"/>
              <a:t>(models) extracts model-level summary statistics (R</a:t>
            </a:r>
            <a:r>
              <a:rPr lang="en-US" sz="2000" baseline="30000" dirty="0"/>
              <a:t>2</a:t>
            </a:r>
            <a:r>
              <a:rPr lang="en-US" sz="2000" dirty="0"/>
              <a:t>, </a:t>
            </a:r>
            <a:r>
              <a:rPr lang="en-US" sz="2000" dirty="0" err="1"/>
              <a:t>df</a:t>
            </a:r>
            <a:r>
              <a:rPr lang="en-US" sz="2000" dirty="0"/>
              <a:t>, AIC, BIC)</a:t>
            </a:r>
          </a:p>
          <a:p>
            <a:pPr lvl="1"/>
            <a:r>
              <a:rPr lang="en-US" sz="2000" b="1" dirty="0">
                <a:solidFill>
                  <a:srgbClr val="0070C0"/>
                </a:solidFill>
              </a:rPr>
              <a:t>tidy</a:t>
            </a:r>
            <a:r>
              <a:rPr lang="en-US" sz="2000" dirty="0"/>
              <a:t>(models) extracts coefficients, SE, p-values</a:t>
            </a:r>
          </a:p>
          <a:p>
            <a:pPr lvl="1"/>
            <a:r>
              <a:rPr lang="en-US" sz="2000" b="1" dirty="0">
                <a:solidFill>
                  <a:srgbClr val="0070C0"/>
                </a:solidFill>
              </a:rPr>
              <a:t>augment</a:t>
            </a:r>
            <a:r>
              <a:rPr lang="en-US" sz="2000" dirty="0"/>
              <a:t>(models) extracts observation-level info (residuals, …)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799" y="3200400"/>
            <a:ext cx="7725715" cy="272571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62000" y="6248400"/>
            <a:ext cx="6781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from: </a:t>
            </a:r>
            <a:r>
              <a:rPr lang="en-US" sz="1200" dirty="0">
                <a:hlinkClick r:id="rId3"/>
              </a:rPr>
              <a:t>https://opr.princeton.edu/workshops/Downloads/2016Jan_BroomRobinson.pdf</a:t>
            </a:r>
            <a:r>
              <a:rPr lang="en-US" sz="1200" dirty="0"/>
              <a:t>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52400"/>
            <a:ext cx="838200" cy="971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799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7FE8A-2060-433F-9941-0F8BC160F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Example: </a:t>
            </a:r>
            <a:r>
              <a:rPr lang="en-US" dirty="0" err="1"/>
              <a:t>gapminder</a:t>
            </a:r>
            <a:r>
              <a:rPr lang="en-US" dirty="0"/>
              <a:t> data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E9D7B1D-740A-468A-8D17-E8BB1540B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42</a:t>
            </a:fld>
            <a:endParaRPr lang="en-US"/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1F59F621-C4D4-49F7-8B94-250309F26EF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5992" y="2743200"/>
            <a:ext cx="4864608" cy="34747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683A7FB-DF54-4292-B183-310BAF84DB20}"/>
              </a:ext>
            </a:extLst>
          </p:cNvPr>
          <p:cNvSpPr txBox="1"/>
          <p:nvPr/>
        </p:nvSpPr>
        <p:spPr>
          <a:xfrm>
            <a:off x="457200" y="1143000"/>
            <a:ext cx="8153400" cy="923330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ggplot</a:t>
            </a:r>
            <a:r>
              <a:rPr lang="en-US" dirty="0"/>
              <a:t>(</a:t>
            </a:r>
            <a:r>
              <a:rPr lang="en-US" dirty="0" err="1"/>
              <a:t>aes</a:t>
            </a:r>
            <a:r>
              <a:rPr lang="en-US" dirty="0"/>
              <a:t>(x = log(</a:t>
            </a:r>
            <a:r>
              <a:rPr lang="en-US" dirty="0" err="1"/>
              <a:t>gdpPercap</a:t>
            </a:r>
            <a:r>
              <a:rPr lang="en-US" dirty="0"/>
              <a:t>), y=</a:t>
            </a:r>
            <a:r>
              <a:rPr lang="en-US" dirty="0" err="1"/>
              <a:t>lifeExp</a:t>
            </a:r>
            <a:r>
              <a:rPr lang="en-US" dirty="0"/>
              <a:t>, color=continent), data=</a:t>
            </a:r>
            <a:r>
              <a:rPr lang="en-US" dirty="0" err="1"/>
              <a:t>gapminder</a:t>
            </a:r>
            <a:r>
              <a:rPr lang="en-US" dirty="0"/>
              <a:t>) +</a:t>
            </a:r>
          </a:p>
          <a:p>
            <a:r>
              <a:rPr lang="en-US" dirty="0"/>
              <a:t>	</a:t>
            </a:r>
            <a:r>
              <a:rPr lang="en-US" dirty="0" err="1"/>
              <a:t>geom_point</a:t>
            </a:r>
            <a:r>
              <a:rPr lang="en-US" dirty="0"/>
              <a:t>() +</a:t>
            </a:r>
          </a:p>
          <a:p>
            <a:r>
              <a:rPr lang="en-US" dirty="0"/>
              <a:t>	</a:t>
            </a:r>
            <a:r>
              <a:rPr lang="en-US" dirty="0" err="1"/>
              <a:t>geom_smooth</a:t>
            </a:r>
            <a:r>
              <a:rPr lang="en-US" dirty="0"/>
              <a:t>(method = "loess")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F171FC-A8D1-4543-BCAC-11319BACEB8E}"/>
              </a:ext>
            </a:extLst>
          </p:cNvPr>
          <p:cNvSpPr txBox="1"/>
          <p:nvPr/>
        </p:nvSpPr>
        <p:spPr>
          <a:xfrm>
            <a:off x="457200" y="2743200"/>
            <a:ext cx="28956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to model this?</a:t>
            </a:r>
          </a:p>
          <a:p>
            <a:endParaRPr lang="en-US" dirty="0"/>
          </a:p>
          <a:p>
            <a:r>
              <a:rPr lang="en-US" dirty="0"/>
              <a:t>How to extract &amp; plot model statistics?</a:t>
            </a:r>
          </a:p>
          <a:p>
            <a:endParaRPr lang="en-US" dirty="0"/>
          </a:p>
          <a:p>
            <a:r>
              <a:rPr lang="en-US" dirty="0"/>
              <a:t>How to fit &amp; display multiple models for subsets?</a:t>
            </a:r>
          </a:p>
        </p:txBody>
      </p:sp>
    </p:spTree>
    <p:extLst>
      <p:ext uri="{BB962C8B-B14F-4D97-AF65-F5344CB8AC3E}">
        <p14:creationId xmlns:p14="http://schemas.microsoft.com/office/powerpoint/2010/main" val="317493687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Example: </a:t>
            </a:r>
            <a:r>
              <a:rPr lang="en-US" dirty="0" err="1"/>
              <a:t>gapminder</a:t>
            </a:r>
            <a:r>
              <a:rPr lang="en-US" dirty="0"/>
              <a:t> data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43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7200" y="1676400"/>
            <a:ext cx="8229600" cy="646331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Arial Narrow" panose="020B0606020202030204" pitchFamily="34" charset="0"/>
              </a:rPr>
              <a:t>gapmod</a:t>
            </a:r>
            <a:r>
              <a:rPr lang="en-US" dirty="0">
                <a:latin typeface="Arial Narrow" panose="020B0606020202030204" pitchFamily="34" charset="0"/>
              </a:rPr>
              <a:t> &lt;- lm(</a:t>
            </a:r>
            <a:r>
              <a:rPr lang="en-US" dirty="0" err="1">
                <a:latin typeface="Arial Narrow" panose="020B0606020202030204" pitchFamily="34" charset="0"/>
              </a:rPr>
              <a:t>lifeExp</a:t>
            </a:r>
            <a:r>
              <a:rPr lang="en-US" dirty="0">
                <a:latin typeface="Arial Narrow" panose="020B0606020202030204" pitchFamily="34" charset="0"/>
              </a:rPr>
              <a:t> ~ year + pop + log(</a:t>
            </a:r>
            <a:r>
              <a:rPr lang="en-US" dirty="0" err="1">
                <a:latin typeface="Arial Narrow" panose="020B0606020202030204" pitchFamily="34" charset="0"/>
              </a:rPr>
              <a:t>gdpPercap</a:t>
            </a:r>
            <a:r>
              <a:rPr lang="en-US" dirty="0">
                <a:latin typeface="Arial Narrow" panose="020B0606020202030204" pitchFamily="34" charset="0"/>
              </a:rPr>
              <a:t>) + continent, data=</a:t>
            </a:r>
            <a:r>
              <a:rPr lang="en-US" dirty="0" err="1">
                <a:latin typeface="Arial Narrow" panose="020B0606020202030204" pitchFamily="34" charset="0"/>
              </a:rPr>
              <a:t>gapminder</a:t>
            </a:r>
            <a:r>
              <a:rPr lang="en-US" dirty="0">
                <a:latin typeface="Arial Narrow" panose="020B0606020202030204" pitchFamily="34" charset="0"/>
              </a:rPr>
              <a:t>)</a:t>
            </a:r>
          </a:p>
          <a:p>
            <a:r>
              <a:rPr lang="en-US" dirty="0">
                <a:highlight>
                  <a:srgbClr val="FFFF00"/>
                </a:highlight>
                <a:latin typeface="Arial Narrow" panose="020B0606020202030204" pitchFamily="34" charset="0"/>
              </a:rPr>
              <a:t>summary(</a:t>
            </a:r>
            <a:r>
              <a:rPr lang="en-US" dirty="0" err="1">
                <a:highlight>
                  <a:srgbClr val="FFFF00"/>
                </a:highlight>
                <a:latin typeface="Arial Narrow" panose="020B0606020202030204" pitchFamily="34" charset="0"/>
              </a:rPr>
              <a:t>gapmod</a:t>
            </a:r>
            <a:r>
              <a:rPr lang="en-US" dirty="0">
                <a:highlight>
                  <a:srgbClr val="FFFF00"/>
                </a:highlight>
                <a:latin typeface="Arial Narrow" panose="020B0606020202030204" pitchFamily="34" charset="0"/>
              </a:rPr>
              <a:t>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1118616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Predict life expectancy from year, population, GDP and continent: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3400" y="2429958"/>
            <a:ext cx="7848600" cy="4339650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Call: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lm(formula =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lifeExp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~ year + pop + log(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gdpPercap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 + continent, data =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gapminder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Residuals: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Min      1Q  Median      3Q     Max 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-24.928  -3.285   0.314   3.699  15.221 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Coefficients: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Estimate Std. Error t value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(&gt;|t|)    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(Intercept)       -4.58e+02   1.67e+01  -27.43  &lt; 2e-16 ***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year               2.38e-01   8.61e-03   27.58  &lt; 2e-16 ***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pop                5.40e-09   1.38e-09    3.91  9.5e-05 ***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log(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gdpPercap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     5.10e+00   1.60e-01   31.88  &lt; 2e-16 ***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continentAmericas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8.74e+00   4.63e-01   18.86  &lt; 2e-16 ***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continentAsia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6.64e+00   4.09e-01   16.22  &lt; 2e-16 ***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continentEurope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1.23e+01   5.10e-01   24.11  &lt; 2e-16 ***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continentOceania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1.26e+01   1.27e+00    9.88  &lt; 2e-16 ***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---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Signif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 codes:  0 ‘***’ 0.001 ‘**’ 0.01 ‘*’ 0.05 ‘.’ 0.1 ‘ ’ 1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Residual standard error: 5.79 on 1696 degrees of freedom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Multiple R-squared:   0.8,      Adjusted R-squared:  0.799 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F-statistic:  969 on 7 and 1696 DF,  p-value: &lt;2e-16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477000" y="3200400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observation level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553200" y="4038600"/>
            <a:ext cx="205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component level (coefficients)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781800" y="6096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model level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2F3F8A9-BBBE-F603-3F30-80218B9E937E}"/>
              </a:ext>
            </a:extLst>
          </p:cNvPr>
          <p:cNvCxnSpPr/>
          <p:nvPr/>
        </p:nvCxnSpPr>
        <p:spPr>
          <a:xfrm flipH="1">
            <a:off x="5562600" y="3429000"/>
            <a:ext cx="762000" cy="0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F10DEA6-0AED-944A-8586-7230F7B7A4AF}"/>
              </a:ext>
            </a:extLst>
          </p:cNvPr>
          <p:cNvCxnSpPr>
            <a:cxnSpLocks/>
          </p:cNvCxnSpPr>
          <p:nvPr/>
        </p:nvCxnSpPr>
        <p:spPr>
          <a:xfrm flipH="1">
            <a:off x="6096000" y="6317224"/>
            <a:ext cx="609600" cy="0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455B6A4-5B6A-C20E-8D68-393EBFAC3C89}"/>
              </a:ext>
            </a:extLst>
          </p:cNvPr>
          <p:cNvCxnSpPr/>
          <p:nvPr/>
        </p:nvCxnSpPr>
        <p:spPr>
          <a:xfrm flipH="1">
            <a:off x="6174658" y="4800600"/>
            <a:ext cx="762000" cy="0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862655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44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533400" y="772814"/>
            <a:ext cx="8153400" cy="600164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&gt; glance(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gapmod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r.squared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adj.r.squared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sigma statistic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p.value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logLik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AIC   BIC deviance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df.residual</a:t>
            </a:r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1       0.8        0.7992 5.789       969       0  8  -5406 10830 10879    56835        1696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94360" y="1938528"/>
            <a:ext cx="8001000" cy="1785104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&gt; tidy(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gapmod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term   estimate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std.error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statistic   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p.value</a:t>
            </a:r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1       (Intercept) -4.585e+02 1.671e+01   -27.433 1.982e-137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2              year  2.376e-01 8.613e-03    27.584 1.122e-138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3               pop  5.403e-09 1.381e-09     3.912  9.496e-05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4    log(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gdpPercap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)  5.103e+00 1.601e-01    31.876 4.096e-175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5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continentAmericas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8.739e+00 4.635e-01    18.856  3.758e-72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6    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continentAsia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6.635e+00 4.091e-01    16.219  4.167e-55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7  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continentEurope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1.230e+01 5.102e-01    24.113 1.044e-110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8 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continentOceania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1.256e+01 1.270e+00     9.884  1.943e-22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18160" y="4572000"/>
            <a:ext cx="8153400" cy="1785104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&gt; augment(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gapmod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) |&gt; slice(1:5)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# A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tibble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: 5 x 12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lifeExp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year      pop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log.gdpPercap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. continent .fitted .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se.fit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.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resid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.hat .sigma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&lt;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dbl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&gt; &lt;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&gt;    &lt;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&gt;          &lt;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dbl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&gt; &lt;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fct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&gt;       &lt;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dbl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&gt;   &lt;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dbl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&gt;  &lt;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dbl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&gt;   &lt;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dbl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&gt;  &lt;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dbl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1    28.8  1952  8425333           6.66 Asia         46.0   0.408  -17.1 0.00496   5.78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2    30.3  1957  9240934           6.71 Asia         47.4   0.390  -17.1 0.00454   5.78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3    32.0  1962 10267083           6.75 Asia         48.8   0.376  -16.8 0.00423   5.78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4    34.0  1967 11537966           6.73 Asia         49.9   0.372  -15.9 0.00413   5.78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5    36.1  1972 13079460           6.61 Asia         50.5   0.382  -14.4 0.00435   5.78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# ... with 2 more variables: .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cooksd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&lt;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dbl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&gt;, .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std.resid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&lt;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dbl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18160" y="381000"/>
            <a:ext cx="662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highlight>
                  <a:srgbClr val="FFFF00"/>
                </a:highlight>
              </a:rPr>
              <a:t>glance() </a:t>
            </a:r>
            <a:r>
              <a:rPr lang="en-US" dirty="0"/>
              <a:t>gives the </a:t>
            </a:r>
            <a:r>
              <a:rPr lang="en-US" dirty="0">
                <a:solidFill>
                  <a:srgbClr val="00B050"/>
                </a:solidFill>
              </a:rPr>
              <a:t>model level </a:t>
            </a:r>
            <a:r>
              <a:rPr lang="en-US" dirty="0"/>
              <a:t>summary statistics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18160" y="1600200"/>
            <a:ext cx="8061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highlight>
                  <a:srgbClr val="FFFF00"/>
                </a:highlight>
              </a:rPr>
              <a:t>tidy() </a:t>
            </a:r>
            <a:r>
              <a:rPr lang="en-US" dirty="0"/>
              <a:t>gives the </a:t>
            </a:r>
            <a:r>
              <a:rPr lang="en-US" dirty="0">
                <a:solidFill>
                  <a:srgbClr val="00B050"/>
                </a:solidFill>
              </a:rPr>
              <a:t>model component </a:t>
            </a:r>
            <a:r>
              <a:rPr lang="en-US" dirty="0"/>
              <a:t>(term) statistics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18160" y="4006648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highlight>
                  <a:srgbClr val="FFFF00"/>
                </a:highlight>
              </a:rPr>
              <a:t>augment() </a:t>
            </a:r>
            <a:r>
              <a:rPr lang="en-US" dirty="0"/>
              <a:t>gives the </a:t>
            </a:r>
            <a:r>
              <a:rPr lang="en-US" dirty="0">
                <a:solidFill>
                  <a:srgbClr val="00B050"/>
                </a:solidFill>
              </a:rPr>
              <a:t>observation level </a:t>
            </a:r>
            <a:r>
              <a:rPr lang="en-US" dirty="0"/>
              <a:t>statistics</a:t>
            </a:r>
          </a:p>
        </p:txBody>
      </p:sp>
    </p:spTree>
    <p:extLst>
      <p:ext uri="{BB962C8B-B14F-4D97-AF65-F5344CB8AC3E}">
        <p14:creationId xmlns:p14="http://schemas.microsoft.com/office/powerpoint/2010/main" val="1703523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/>
      <p:bldP spid="7" grpId="0"/>
      <p:bldP spid="8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CF96A02-321A-4C5D-86E7-31517104C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tidyr</a:t>
            </a:r>
            <a:r>
              <a:rPr lang="en-US" dirty="0"/>
              <a:t>:: “nest – map – </a:t>
            </a:r>
            <a:r>
              <a:rPr lang="en-US" dirty="0" err="1"/>
              <a:t>unnest</a:t>
            </a:r>
            <a:r>
              <a:rPr lang="en-US" dirty="0"/>
              <a:t>” trick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4C932E-0A9D-4414-9654-7D38DBB85B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In many cases, we want to perform analysis for each subset of a dataset defined by one or more variables</a:t>
            </a:r>
          </a:p>
          <a:p>
            <a:pPr lvl="1"/>
            <a:r>
              <a:rPr lang="en-US" sz="2000" dirty="0" err="1"/>
              <a:t>dplyr</a:t>
            </a:r>
            <a:r>
              <a:rPr lang="en-US" sz="2000" dirty="0"/>
              <a:t>::</a:t>
            </a:r>
            <a:r>
              <a:rPr lang="en-US" sz="2000" dirty="0" err="1"/>
              <a:t>group_by</a:t>
            </a:r>
            <a:r>
              <a:rPr lang="en-US" sz="2000" dirty="0"/>
              <a:t>(), </a:t>
            </a:r>
            <a:r>
              <a:rPr lang="en-US" sz="2000" dirty="0" err="1"/>
              <a:t>summarise</a:t>
            </a:r>
            <a:r>
              <a:rPr lang="en-US" sz="2000" dirty="0"/>
              <a:t>(), ungroup() is one way</a:t>
            </a:r>
          </a:p>
          <a:p>
            <a:r>
              <a:rPr lang="en-US" sz="2400" dirty="0" err="1"/>
              <a:t>tidyr</a:t>
            </a:r>
            <a:r>
              <a:rPr lang="en-US" sz="2400" dirty="0"/>
              <a:t>::nest(), </a:t>
            </a:r>
            <a:r>
              <a:rPr lang="en-US" sz="2400" dirty="0" err="1"/>
              <a:t>purrr</a:t>
            </a:r>
            <a:r>
              <a:rPr lang="en-US" sz="2400" dirty="0"/>
              <a:t>::map(), </a:t>
            </a:r>
            <a:r>
              <a:rPr lang="en-US" sz="2400" dirty="0" err="1"/>
              <a:t>tidyr</a:t>
            </a:r>
            <a:r>
              <a:rPr lang="en-US" sz="2400" dirty="0"/>
              <a:t>::</a:t>
            </a:r>
            <a:r>
              <a:rPr lang="en-US" sz="2400" dirty="0" err="1"/>
              <a:t>unnest</a:t>
            </a:r>
            <a:r>
              <a:rPr lang="en-US" sz="2400" dirty="0"/>
              <a:t>() is more general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C8A252-B35E-4D82-92BD-9E459E237A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45</a:t>
            </a:fld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5EC10E8-15CE-4157-9EEF-C1954C89576E}"/>
              </a:ext>
            </a:extLst>
          </p:cNvPr>
          <p:cNvGrpSpPr/>
          <p:nvPr/>
        </p:nvGrpSpPr>
        <p:grpSpPr>
          <a:xfrm>
            <a:off x="609600" y="3221658"/>
            <a:ext cx="2627489" cy="2804160"/>
            <a:chOff x="609600" y="3221658"/>
            <a:chExt cx="2627489" cy="280416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E82DB16-E844-48AF-8FBA-E0CA324F4B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9600" y="3831258"/>
              <a:ext cx="1202499" cy="219456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E635B87-E310-4DE1-A4DF-FF57219464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05000" y="4488399"/>
              <a:ext cx="1332089" cy="91440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DEF7AE6-669B-4B59-9201-8A2BEC4FCC7A}"/>
                </a:ext>
              </a:extLst>
            </p:cNvPr>
            <p:cNvSpPr txBox="1"/>
            <p:nvPr/>
          </p:nvSpPr>
          <p:spPr>
            <a:xfrm>
              <a:off x="1240975" y="3221658"/>
              <a:ext cx="12192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nest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F15D9F5-556C-428D-A774-E97795E5D027}"/>
              </a:ext>
            </a:extLst>
          </p:cNvPr>
          <p:cNvGrpSpPr/>
          <p:nvPr/>
        </p:nvGrpSpPr>
        <p:grpSpPr>
          <a:xfrm>
            <a:off x="3461870" y="3211025"/>
            <a:ext cx="2153633" cy="2486048"/>
            <a:chOff x="3461870" y="3211025"/>
            <a:chExt cx="2153633" cy="2486048"/>
          </a:xfrm>
        </p:grpSpPr>
        <p:pic>
          <p:nvPicPr>
            <p:cNvPr id="8" name="Picture 7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953670FC-02FA-487E-B9BC-FF8BE18D386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61870" y="4051153"/>
              <a:ext cx="2153633" cy="1645920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C82F6EB-13B1-4FFB-890C-74AF56B87727}"/>
                </a:ext>
              </a:extLst>
            </p:cNvPr>
            <p:cNvSpPr txBox="1"/>
            <p:nvPr/>
          </p:nvSpPr>
          <p:spPr>
            <a:xfrm>
              <a:off x="3886200" y="3211025"/>
              <a:ext cx="12192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map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823F897-0F5F-4A61-A080-1455940B4840}"/>
              </a:ext>
            </a:extLst>
          </p:cNvPr>
          <p:cNvGrpSpPr/>
          <p:nvPr/>
        </p:nvGrpSpPr>
        <p:grpSpPr>
          <a:xfrm>
            <a:off x="5911125" y="3221658"/>
            <a:ext cx="2623275" cy="2749735"/>
            <a:chOff x="5911125" y="3221658"/>
            <a:chExt cx="2623275" cy="2749735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E50F3EA-CD39-47F9-802B-EC23F72DB53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212723" y="3776833"/>
              <a:ext cx="1321677" cy="219456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570D0DB7-2961-48E8-9455-4CC0C4D7207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11125" y="4416913"/>
              <a:ext cx="1332089" cy="91440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B8B1EAE-C289-4011-9296-EF4C238DDF6A}"/>
                </a:ext>
              </a:extLst>
            </p:cNvPr>
            <p:cNvSpPr txBox="1"/>
            <p:nvPr/>
          </p:nvSpPr>
          <p:spPr>
            <a:xfrm>
              <a:off x="6577169" y="3221658"/>
              <a:ext cx="12192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err="1"/>
                <a:t>unnest</a:t>
              </a:r>
              <a:endParaRPr lang="en-US" sz="2800" dirty="0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BD3481D2-18B8-4EDC-ACC3-F9D6A3AE376F}"/>
              </a:ext>
            </a:extLst>
          </p:cNvPr>
          <p:cNvSpPr txBox="1"/>
          <p:nvPr/>
        </p:nvSpPr>
        <p:spPr>
          <a:xfrm>
            <a:off x="838200" y="6248400"/>
            <a:ext cx="6705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See: </a:t>
            </a:r>
            <a:r>
              <a:rPr lang="en-US" sz="1400" dirty="0">
                <a:hlinkClick r:id="rId6"/>
              </a:rPr>
              <a:t>https://cran.r-project.org/web/packages/broom/vignettes/broom_and_dplyr.html</a:t>
            </a:r>
            <a:r>
              <a:rPr lang="en-US" sz="1400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997494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F30C21-21FF-49FE-9B0F-F94E99A2A9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7A24C9-A006-4AEB-9980-5136DC6FFF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05476"/>
            <a:ext cx="9144000" cy="51435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4D6239D-EDCA-4EA8-B351-55FCC9589A30}"/>
              </a:ext>
            </a:extLst>
          </p:cNvPr>
          <p:cNvSpPr txBox="1"/>
          <p:nvPr/>
        </p:nvSpPr>
        <p:spPr>
          <a:xfrm>
            <a:off x="381000" y="457200"/>
            <a:ext cx="8001000" cy="646331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n_iris</a:t>
            </a:r>
            <a:r>
              <a:rPr lang="en-US" dirty="0"/>
              <a:t> &lt;- iris |&gt;  </a:t>
            </a:r>
            <a:r>
              <a:rPr lang="en-US" dirty="0" err="1"/>
              <a:t>group_by</a:t>
            </a:r>
            <a:r>
              <a:rPr lang="en-US" dirty="0"/>
              <a:t>(Species) |&gt; nest()         </a:t>
            </a:r>
            <a:r>
              <a:rPr lang="en-US" dirty="0">
                <a:solidFill>
                  <a:srgbClr val="00B050"/>
                </a:solidFill>
              </a:rPr>
              <a:t># group by Species, then nest</a:t>
            </a:r>
          </a:p>
          <a:p>
            <a:r>
              <a:rPr lang="en-US" dirty="0" err="1"/>
              <a:t>n_iris</a:t>
            </a:r>
            <a:r>
              <a:rPr lang="en-US" dirty="0"/>
              <a:t> &lt;- iris |&gt;  nest(-Species)                                 </a:t>
            </a:r>
            <a:r>
              <a:rPr lang="en-US" dirty="0">
                <a:solidFill>
                  <a:srgbClr val="00B050"/>
                </a:solidFill>
              </a:rPr>
              <a:t># nest </a:t>
            </a:r>
            <a:r>
              <a:rPr lang="en-US" b="1" dirty="0">
                <a:solidFill>
                  <a:srgbClr val="00B050"/>
                </a:solidFill>
              </a:rPr>
              <a:t>all other </a:t>
            </a:r>
            <a:r>
              <a:rPr lang="en-US" dirty="0">
                <a:solidFill>
                  <a:srgbClr val="00B050"/>
                </a:solidFill>
              </a:rPr>
              <a:t>cols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9968155-2E34-BCA8-1EC8-CFA8DDFFD177}"/>
              </a:ext>
            </a:extLst>
          </p:cNvPr>
          <p:cNvSpPr txBox="1"/>
          <p:nvPr/>
        </p:nvSpPr>
        <p:spPr>
          <a:xfrm>
            <a:off x="5486400" y="2362200"/>
            <a:ext cx="990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600" dirty="0" err="1">
                <a:solidFill>
                  <a:srgbClr val="0070C0"/>
                </a:solidFill>
              </a:rPr>
              <a:t>setosa</a:t>
            </a:r>
            <a:endParaRPr lang="en-CA" sz="1600" dirty="0">
              <a:solidFill>
                <a:srgbClr val="0070C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652229-5400-45C5-8549-66B8909BA0D0}"/>
              </a:ext>
            </a:extLst>
          </p:cNvPr>
          <p:cNvSpPr txBox="1"/>
          <p:nvPr/>
        </p:nvSpPr>
        <p:spPr>
          <a:xfrm>
            <a:off x="5510981" y="4800600"/>
            <a:ext cx="990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600" dirty="0">
                <a:solidFill>
                  <a:srgbClr val="648E30"/>
                </a:solidFill>
              </a:rPr>
              <a:t>virginica</a:t>
            </a:r>
          </a:p>
        </p:txBody>
      </p:sp>
    </p:spTree>
    <p:extLst>
      <p:ext uri="{BB962C8B-B14F-4D97-AF65-F5344CB8AC3E}">
        <p14:creationId xmlns:p14="http://schemas.microsoft.com/office/powerpoint/2010/main" val="70328451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572C1-581D-4BCF-BC08-D36BBD924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purrr</a:t>
            </a:r>
            <a:r>
              <a:rPr lang="en-US" dirty="0"/>
              <a:t>::map() &amp; friends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00F26D5-B1B9-4163-8AEA-C8EE649C59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47</a:t>
            </a:fld>
            <a:endParaRPr lang="en-US"/>
          </a:p>
        </p:txBody>
      </p:sp>
      <p:pic>
        <p:nvPicPr>
          <p:cNvPr id="5" name="Picture 4" descr="A picture containing shape&#10;&#10;Description automatically generated">
            <a:extLst>
              <a:ext uri="{FF2B5EF4-FFF2-40B4-BE49-F238E27FC236}">
                <a16:creationId xmlns:a16="http://schemas.microsoft.com/office/drawing/2014/main" id="{E5F4E5C8-8D64-4753-BD88-B54681638AA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4168" y="1295400"/>
            <a:ext cx="2514600" cy="19217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A7304EA-465D-4081-B0F7-D738CF24C6AB}"/>
              </a:ext>
            </a:extLst>
          </p:cNvPr>
          <p:cNvSpPr txBox="1"/>
          <p:nvPr/>
        </p:nvSpPr>
        <p:spPr>
          <a:xfrm>
            <a:off x="457200" y="1295400"/>
            <a:ext cx="54102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fundamental operation is doing something, f(), to each element of a vector, list, or column of a </a:t>
            </a:r>
            <a:r>
              <a:rPr lang="en-US" dirty="0" err="1"/>
              <a:t>data.frame</a:t>
            </a:r>
            <a:endParaRPr lang="en-US" dirty="0"/>
          </a:p>
          <a:p>
            <a:endParaRPr lang="en-US" dirty="0"/>
          </a:p>
          <a:p>
            <a:r>
              <a:rPr lang="en-US" dirty="0"/>
              <a:t>     map(1:3, log)    </a:t>
            </a:r>
            <a:r>
              <a:rPr lang="en-US" dirty="0">
                <a:sym typeface="Symbol" panose="05050102010706020507" pitchFamily="18" charset="2"/>
              </a:rPr>
              <a:t> list(log(1), log(2), log(3))</a:t>
            </a:r>
          </a:p>
          <a:p>
            <a:endParaRPr lang="en-US" dirty="0">
              <a:sym typeface="Symbol" panose="05050102010706020507" pitchFamily="18" charset="2"/>
            </a:endParaRPr>
          </a:p>
          <a:p>
            <a:r>
              <a:rPr lang="en-US" dirty="0"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  <a:sym typeface="Symbol" panose="05050102010706020507" pitchFamily="18" charset="2"/>
              </a:rPr>
              <a:t>map(x, f) </a:t>
            </a:r>
            <a:r>
              <a:rPr lang="en-US" dirty="0">
                <a:sym typeface="Symbol" panose="05050102010706020507" pitchFamily="18" charset="2"/>
              </a:rPr>
              <a:t>returns a </a:t>
            </a:r>
            <a:r>
              <a:rPr lang="en-US" dirty="0">
                <a:solidFill>
                  <a:srgbClr val="FF0000"/>
                </a:solidFill>
                <a:sym typeface="Symbol" panose="05050102010706020507" pitchFamily="18" charset="2"/>
              </a:rPr>
              <a:t>list</a:t>
            </a:r>
            <a:r>
              <a:rPr lang="en-US" dirty="0">
                <a:sym typeface="Symbol" panose="05050102010706020507" pitchFamily="18" charset="2"/>
              </a:rPr>
              <a:t> of f() applied to each of x</a:t>
            </a:r>
          </a:p>
          <a:p>
            <a:r>
              <a:rPr lang="en-US" dirty="0">
                <a:sym typeface="Symbol" panose="05050102010706020507" pitchFamily="18" charset="2"/>
              </a:rPr>
              <a:t>Other variants, map_{</a:t>
            </a:r>
            <a:r>
              <a:rPr lang="en-US" dirty="0" err="1">
                <a:sym typeface="Symbol" panose="05050102010706020507" pitchFamily="18" charset="2"/>
              </a:rPr>
              <a:t>dbl</a:t>
            </a:r>
            <a:r>
              <a:rPr lang="en-US" dirty="0">
                <a:sym typeface="Symbol" panose="05050102010706020507" pitchFamily="18" charset="2"/>
              </a:rPr>
              <a:t>, int, </a:t>
            </a:r>
            <a:r>
              <a:rPr lang="en-US" dirty="0" err="1">
                <a:sym typeface="Symbol" panose="05050102010706020507" pitchFamily="18" charset="2"/>
              </a:rPr>
              <a:t>chr</a:t>
            </a:r>
            <a:r>
              <a:rPr lang="en-US" dirty="0">
                <a:sym typeface="Symbol" panose="05050102010706020507" pitchFamily="18" charset="2"/>
              </a:rPr>
              <a:t>} return </a:t>
            </a:r>
            <a:r>
              <a:rPr lang="en-US" dirty="0">
                <a:solidFill>
                  <a:srgbClr val="FF0000"/>
                </a:solidFill>
                <a:sym typeface="Symbol" panose="05050102010706020507" pitchFamily="18" charset="2"/>
              </a:rPr>
              <a:t>vectors</a:t>
            </a:r>
          </a:p>
          <a:p>
            <a:endParaRPr lang="en-US" dirty="0">
              <a:sym typeface="Symbol" panose="05050102010706020507" pitchFamily="18" charset="2"/>
            </a:endParaRPr>
          </a:p>
          <a:p>
            <a:endParaRPr lang="en-US" dirty="0"/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22A74DB9-1021-4D0E-B734-E41058B1146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600" y="3521990"/>
            <a:ext cx="3245366" cy="164592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43019DF3-BBF4-4CBC-8B92-EEB96EAA320C}"/>
              </a:ext>
            </a:extLst>
          </p:cNvPr>
          <p:cNvGrpSpPr/>
          <p:nvPr/>
        </p:nvGrpSpPr>
        <p:grpSpPr>
          <a:xfrm>
            <a:off x="991048" y="4653076"/>
            <a:ext cx="3580952" cy="1819048"/>
            <a:chOff x="4603419" y="728571"/>
            <a:chExt cx="3580952" cy="1819048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F6979CE-5602-4521-AB6B-0A684A0AFF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03419" y="728571"/>
              <a:ext cx="3580952" cy="1819048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DAD44DB-9607-4646-AA6E-77C054B857AF}"/>
                </a:ext>
              </a:extLst>
            </p:cNvPr>
            <p:cNvSpPr txBox="1"/>
            <p:nvPr/>
          </p:nvSpPr>
          <p:spPr>
            <a:xfrm>
              <a:off x="5664915" y="2082615"/>
              <a:ext cx="225988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map(df, mean)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166C385E-CF7F-4F13-826F-DD58AE0D9C41}"/>
              </a:ext>
            </a:extLst>
          </p:cNvPr>
          <p:cNvSpPr txBox="1"/>
          <p:nvPr/>
        </p:nvSpPr>
        <p:spPr>
          <a:xfrm>
            <a:off x="6728083" y="1200624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vector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8E00F17-E548-4B7B-8E0C-A885BADC70BD}"/>
              </a:ext>
            </a:extLst>
          </p:cNvPr>
          <p:cNvSpPr txBox="1"/>
          <p:nvPr/>
        </p:nvSpPr>
        <p:spPr>
          <a:xfrm>
            <a:off x="6672594" y="3311966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list</a:t>
            </a:r>
          </a:p>
        </p:txBody>
      </p:sp>
      <p:pic>
        <p:nvPicPr>
          <p:cNvPr id="7" name="Picture 6" descr="A picture containing text, businesscard&#10;&#10;Description automatically generated">
            <a:extLst>
              <a:ext uri="{FF2B5EF4-FFF2-40B4-BE49-F238E27FC236}">
                <a16:creationId xmlns:a16="http://schemas.microsoft.com/office/drawing/2014/main" id="{2967B22F-6F24-41D5-A36A-311F2FDCDE9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194018"/>
            <a:ext cx="838200" cy="971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31540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Fitting multiple models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48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7200" y="1203960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There may be different effects by continent ( GDP x continent interaction)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What if want to fit (and visualize) a </a:t>
            </a:r>
            <a:r>
              <a:rPr lang="en-US" dirty="0">
                <a:solidFill>
                  <a:srgbClr val="0070C0"/>
                </a:solidFill>
              </a:rPr>
              <a:t>separate</a:t>
            </a:r>
            <a:r>
              <a:rPr lang="en-US" dirty="0"/>
              <a:t> model for each continent?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Symbol" panose="05050102010706020507" pitchFamily="18" charset="2"/>
              </a:rPr>
              <a:t> </a:t>
            </a:r>
            <a:r>
              <a:rPr lang="en-US" dirty="0">
                <a:solidFill>
                  <a:srgbClr val="0070C0"/>
                </a:solidFill>
              </a:rPr>
              <a:t>nest by continent</a:t>
            </a:r>
            <a:r>
              <a:rPr lang="en-US" dirty="0"/>
              <a:t>, then {fit, tidy, glance, augment}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2441448"/>
            <a:ext cx="7848600" cy="2031325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models &lt;-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gapminder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|&gt;</a:t>
            </a: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filter(continent != "Oceania") |&gt;       </a:t>
            </a:r>
            <a:r>
              <a:rPr lang="en-US" sz="1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only two countries</a:t>
            </a: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400" dirty="0"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nest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(data = </a:t>
            </a:r>
            <a:r>
              <a:rPr lang="en-US" sz="1400" dirty="0"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-continent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) |&gt;</a:t>
            </a: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mutate(</a:t>
            </a: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dirty="0"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fit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= map(data, ~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lm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lifeExp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~ year + pop + log(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gdpPercap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), data = .x)),</a:t>
            </a: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dirty="0"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tidied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= map(fit, tidy),</a:t>
            </a: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dirty="0"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glanced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= map(fit, glance),</a:t>
            </a: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dirty="0"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augmented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= map(fit, augment)</a:t>
            </a: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FFA91D-D213-4DB0-9AA0-E6AA7E19C7FF}"/>
              </a:ext>
            </a:extLst>
          </p:cNvPr>
          <p:cNvSpPr txBox="1"/>
          <p:nvPr/>
        </p:nvSpPr>
        <p:spPr>
          <a:xfrm>
            <a:off x="478465" y="5509442"/>
            <a:ext cx="7848600" cy="738664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names(models)</a:t>
            </a:r>
          </a:p>
          <a:p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[1] "continent" "data"      "fit"       "tidied"    "glanced"   "augmented"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155BA6-AF4E-453D-8910-0A44D00FAEBB}"/>
              </a:ext>
            </a:extLst>
          </p:cNvPr>
          <p:cNvSpPr txBox="1"/>
          <p:nvPr/>
        </p:nvSpPr>
        <p:spPr>
          <a:xfrm>
            <a:off x="457200" y="4730711"/>
            <a:ext cx="480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What’s in this object?</a:t>
            </a:r>
          </a:p>
        </p:txBody>
      </p:sp>
    </p:spTree>
    <p:extLst>
      <p:ext uri="{BB962C8B-B14F-4D97-AF65-F5344CB8AC3E}">
        <p14:creationId xmlns:p14="http://schemas.microsoft.com/office/powerpoint/2010/main" val="399621834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DB83BB5-34C9-4738-BE93-7488CC975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49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CA011A7-F326-4B73-A68F-765D6A970C67}"/>
              </a:ext>
            </a:extLst>
          </p:cNvPr>
          <p:cNvGrpSpPr/>
          <p:nvPr/>
        </p:nvGrpSpPr>
        <p:grpSpPr>
          <a:xfrm>
            <a:off x="492642" y="400968"/>
            <a:ext cx="7508358" cy="2731470"/>
            <a:chOff x="492642" y="400968"/>
            <a:chExt cx="7508358" cy="273147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5CCE541-8C8B-4C10-AD12-8E56EEBA7462}"/>
                </a:ext>
              </a:extLst>
            </p:cNvPr>
            <p:cNvSpPr txBox="1"/>
            <p:nvPr/>
          </p:nvSpPr>
          <p:spPr>
            <a:xfrm>
              <a:off x="492642" y="1562778"/>
              <a:ext cx="7508358" cy="156966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# A </a:t>
              </a:r>
              <a:r>
                <a:rPr lang="en-US" sz="12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tibble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: 4 x 13</a:t>
              </a:r>
            </a:p>
            <a:p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  continent </a:t>
              </a:r>
              <a:r>
                <a:rPr lang="en-US" sz="12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r.squared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2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adj.r.squared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 sigma statistic   </a:t>
              </a:r>
              <a:r>
                <a:rPr lang="en-US" sz="12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p.value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    df </a:t>
              </a:r>
              <a:r>
                <a:rPr lang="en-US" sz="12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logLik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   AIC</a:t>
              </a:r>
            </a:p>
            <a:p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  &lt;</a:t>
              </a:r>
              <a:r>
                <a:rPr lang="en-US" sz="12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fct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&gt;         &lt;</a:t>
              </a:r>
              <a:r>
                <a:rPr lang="en-US" sz="12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dbl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&gt;         &lt;</a:t>
              </a:r>
              <a:r>
                <a:rPr lang="en-US" sz="12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dbl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&gt; &lt;</a:t>
              </a:r>
              <a:r>
                <a:rPr lang="en-US" sz="12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dbl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&gt;     &lt;</a:t>
              </a:r>
              <a:r>
                <a:rPr lang="en-US" sz="12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dbl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&gt;     &lt;</a:t>
              </a:r>
              <a:r>
                <a:rPr lang="en-US" sz="12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dbl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&gt; &lt;</a:t>
              </a:r>
              <a:r>
                <a:rPr lang="en-US" sz="12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dbl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&gt;  &lt;</a:t>
              </a:r>
              <a:r>
                <a:rPr lang="en-US" sz="12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dbl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&gt; &lt;</a:t>
              </a:r>
              <a:r>
                <a:rPr lang="en-US" sz="12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dbl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&gt;</a:t>
              </a:r>
            </a:p>
            <a:p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1 Asia          0.696         0.694  6.56      299. 5.27e-101     3 -1305. 2620.</a:t>
              </a:r>
            </a:p>
            <a:p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2 Europe        0.797         0.795  2.46      466. 7.42e-123     3  -833. 1675.</a:t>
              </a:r>
            </a:p>
            <a:p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3 Africa        0.500         0.498  6.48      207. 5.90e- 93     3 -2050. 4110.</a:t>
              </a:r>
            </a:p>
            <a:p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4 Americas      0.720         0.718  4.97      254. 1.39e- 81     3  -904. 1819.</a:t>
              </a:r>
            </a:p>
            <a:p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# ... with 4 more variables: BIC &lt;</a:t>
              </a:r>
              <a:r>
                <a:rPr lang="en-US" sz="12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dbl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&gt;, deviance &lt;</a:t>
              </a:r>
              <a:r>
                <a:rPr lang="en-US" sz="12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dbl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&gt;, </a:t>
              </a:r>
              <a:r>
                <a:rPr lang="en-US" sz="12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df.residual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 &lt;int&gt;,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BEA4DC7-F690-482A-AE8B-3DDFFC0B2D03}"/>
                </a:ext>
              </a:extLst>
            </p:cNvPr>
            <p:cNvSpPr txBox="1"/>
            <p:nvPr/>
          </p:nvSpPr>
          <p:spPr>
            <a:xfrm>
              <a:off x="492642" y="400968"/>
              <a:ext cx="6898758" cy="1077218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# view model summaries</a:t>
              </a:r>
            </a:p>
            <a:p>
              <a:r>
                <a:rPr lang="en-US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models |&gt; </a:t>
              </a:r>
            </a:p>
            <a:p>
              <a:r>
                <a:rPr lang="en-US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  select(continent, glanced) |&gt;</a:t>
              </a:r>
            </a:p>
            <a:p>
              <a:r>
                <a:rPr lang="en-US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16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unnest</a:t>
              </a:r>
              <a:r>
                <a:rPr lang="en-US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(glanced)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BAD59345-3B3D-421C-AECF-8EA01879AF3A}"/>
              </a:ext>
            </a:extLst>
          </p:cNvPr>
          <p:cNvGrpSpPr/>
          <p:nvPr/>
        </p:nvGrpSpPr>
        <p:grpSpPr>
          <a:xfrm>
            <a:off x="492642" y="3414253"/>
            <a:ext cx="7355958" cy="3032165"/>
            <a:chOff x="492642" y="3414253"/>
            <a:chExt cx="7355958" cy="303216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84F2A8D-D0BA-473C-8DE7-2FF13E991561}"/>
                </a:ext>
              </a:extLst>
            </p:cNvPr>
            <p:cNvSpPr txBox="1"/>
            <p:nvPr/>
          </p:nvSpPr>
          <p:spPr>
            <a:xfrm>
              <a:off x="492642" y="3414253"/>
              <a:ext cx="7315200" cy="1077218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# model coefficients &amp; tests</a:t>
              </a:r>
            </a:p>
            <a:p>
              <a:r>
                <a:rPr lang="en-US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models |&gt; </a:t>
              </a:r>
            </a:p>
            <a:p>
              <a:r>
                <a:rPr lang="en-US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  select(continent, tidied) |&gt;</a:t>
              </a:r>
            </a:p>
            <a:p>
              <a:r>
                <a:rPr lang="en-US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16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unnest</a:t>
              </a:r>
              <a:r>
                <a:rPr lang="en-US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(tidied)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B73FB2E-196C-4F97-817D-ACB63DEB1FFA}"/>
                </a:ext>
              </a:extLst>
            </p:cNvPr>
            <p:cNvSpPr txBox="1"/>
            <p:nvPr/>
          </p:nvSpPr>
          <p:spPr>
            <a:xfrm>
              <a:off x="492642" y="4692092"/>
              <a:ext cx="7355958" cy="175432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# A </a:t>
              </a:r>
              <a:r>
                <a:rPr lang="en-US" sz="12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tibble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: 16 x 6</a:t>
              </a:r>
            </a:p>
            <a:p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   continent term           estimate </a:t>
              </a:r>
              <a:r>
                <a:rPr lang="en-US" sz="12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std.error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 statistic  </a:t>
              </a:r>
              <a:r>
                <a:rPr lang="en-US" sz="12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p.value</a:t>
              </a:r>
              <a:endParaRPr lang="en-US" sz="12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   &lt;</a:t>
              </a:r>
              <a:r>
                <a:rPr lang="en-US" sz="12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fct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&gt;     &lt;</a:t>
              </a:r>
              <a:r>
                <a:rPr lang="en-US" sz="12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chr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&gt;             &lt;</a:t>
              </a:r>
              <a:r>
                <a:rPr lang="en-US" sz="12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dbl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&gt;     &lt;</a:t>
              </a:r>
              <a:r>
                <a:rPr lang="en-US" sz="12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dbl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&gt;     &lt;</a:t>
              </a:r>
              <a:r>
                <a:rPr lang="en-US" sz="12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dbl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&gt;    &lt;</a:t>
              </a:r>
              <a:r>
                <a:rPr lang="en-US" sz="12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dbl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&gt;</a:t>
              </a:r>
            </a:p>
            <a:p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 1 Asia      (Intercept)    -6.20e+2   4.00e+1   -15.5   1.34e-42</a:t>
              </a:r>
            </a:p>
            <a:p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 2 Asia      year            3.23e-1   2.06e-2    15.7   2.41e-43</a:t>
              </a:r>
            </a:p>
            <a:p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 3 Asia      pop             5.13e-9   1.66e-9     3.09  2.15e- 3</a:t>
              </a:r>
            </a:p>
            <a:p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 4 Asia      log(</a:t>
              </a:r>
              <a:r>
                <a:rPr lang="en-US" sz="12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gdpPercap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)  5.04e+0   2.76e-1    18.3   2.25e-54</a:t>
              </a:r>
            </a:p>
            <a:p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 5 Europe    (Intercept)    -1.72e+2   1.72e+1   -10.0   4.51e-21</a:t>
              </a:r>
            </a:p>
            <a:p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# ...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8B7E4A0-0898-4103-BD94-D75C22CC85DC}"/>
              </a:ext>
            </a:extLst>
          </p:cNvPr>
          <p:cNvSpPr txBox="1"/>
          <p:nvPr/>
        </p:nvSpPr>
        <p:spPr>
          <a:xfrm>
            <a:off x="6909391" y="400968"/>
            <a:ext cx="1752600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Model summary statistics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25EAEF-1485-4E97-A205-E158E36172A0}"/>
              </a:ext>
            </a:extLst>
          </p:cNvPr>
          <p:cNvSpPr txBox="1"/>
          <p:nvPr/>
        </p:nvSpPr>
        <p:spPr>
          <a:xfrm>
            <a:off x="7231912" y="3414253"/>
            <a:ext cx="1430079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Coefficients</a:t>
            </a:r>
          </a:p>
        </p:txBody>
      </p:sp>
    </p:spTree>
    <p:extLst>
      <p:ext uri="{BB962C8B-B14F-4D97-AF65-F5344CB8AC3E}">
        <p14:creationId xmlns:p14="http://schemas.microsoft.com/office/powerpoint/2010/main" val="1120267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Brush Script MT" panose="03060802040406070304" pitchFamily="66" charset="0"/>
              </a:rPr>
              <a:t>Topics for today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import / export</a:t>
            </a:r>
          </a:p>
          <a:p>
            <a:r>
              <a:rPr lang="en-US" dirty="0"/>
              <a:t>Data wrangling: getting your data into shape</a:t>
            </a:r>
          </a:p>
          <a:p>
            <a:pPr lvl="1"/>
            <a:r>
              <a:rPr lang="en-US" dirty="0" err="1"/>
              <a:t>dplyr</a:t>
            </a:r>
            <a:r>
              <a:rPr lang="en-US" dirty="0"/>
              <a:t> &amp; </a:t>
            </a:r>
            <a:r>
              <a:rPr lang="en-US" dirty="0" err="1"/>
              <a:t>tidyr</a:t>
            </a:r>
            <a:endParaRPr lang="en-US" dirty="0"/>
          </a:p>
          <a:p>
            <a:pPr lvl="1"/>
            <a:r>
              <a:rPr lang="en-US" dirty="0"/>
              <a:t>pipes: %&gt;%, now: |&gt;</a:t>
            </a:r>
          </a:p>
          <a:p>
            <a:pPr lvl="1"/>
            <a:r>
              <a:rPr lang="en-US" dirty="0"/>
              <a:t>grouping &amp; summarizing</a:t>
            </a:r>
          </a:p>
          <a:p>
            <a:pPr lvl="1"/>
            <a:r>
              <a:rPr lang="en-US" dirty="0"/>
              <a:t>Example: NASA data on solar radiation</a:t>
            </a:r>
          </a:p>
          <a:p>
            <a:r>
              <a:rPr lang="en-US" dirty="0"/>
              <a:t>Working with models: broom</a:t>
            </a:r>
          </a:p>
          <a:p>
            <a:pPr lvl="1"/>
            <a:r>
              <a:rPr lang="en-US" dirty="0"/>
              <a:t>Example: </a:t>
            </a:r>
            <a:r>
              <a:rPr lang="en-US" dirty="0" err="1"/>
              <a:t>gapminder</a:t>
            </a:r>
            <a:r>
              <a:rPr lang="en-US" dirty="0"/>
              <a:t> data</a:t>
            </a:r>
          </a:p>
          <a:p>
            <a:r>
              <a:rPr lang="en-US" dirty="0"/>
              <a:t>Nice tables in R</a:t>
            </a:r>
          </a:p>
          <a:p>
            <a:r>
              <a:rPr lang="en-US" dirty="0"/>
              <a:t>Writing &amp; publishing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E055F3-9A11-411F-89A6-339A3046C9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4600" y="2209800"/>
            <a:ext cx="1914286" cy="6857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E68EC3D-F9FB-4CB7-A72D-095D333CB1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5478" y="2894175"/>
            <a:ext cx="1933408" cy="1182354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438ADEC5-45FC-4577-AEF0-7FB530FBE5B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57600" y="4878566"/>
            <a:ext cx="499426" cy="576000"/>
          </a:xfrm>
          <a:prstGeom prst="rect">
            <a:avLst/>
          </a:prstGeom>
        </p:spPr>
      </p:pic>
      <p:pic>
        <p:nvPicPr>
          <p:cNvPr id="11" name="Picture 10" descr="A logo with a ball of yarn and needles&#10;&#10;Description automatically generated">
            <a:extLst>
              <a:ext uri="{FF2B5EF4-FFF2-40B4-BE49-F238E27FC236}">
                <a16:creationId xmlns:a16="http://schemas.microsoft.com/office/drawing/2014/main" id="{D3896C90-5E34-8F65-357E-B95518C184C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599" y="5334000"/>
            <a:ext cx="558623" cy="648000"/>
          </a:xfrm>
          <a:prstGeom prst="rect">
            <a:avLst/>
          </a:prstGeom>
        </p:spPr>
      </p:pic>
      <p:pic>
        <p:nvPicPr>
          <p:cNvPr id="12" name="Picture 11" descr="Logo&#10;&#10;Description automatically generated">
            <a:extLst>
              <a:ext uri="{FF2B5EF4-FFF2-40B4-BE49-F238E27FC236}">
                <a16:creationId xmlns:a16="http://schemas.microsoft.com/office/drawing/2014/main" id="{F5C92566-C452-EF42-A9D4-5041A6FB942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800" y="5362956"/>
            <a:ext cx="563478" cy="648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53A8780-9245-CF8C-C751-2D43606B44D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0091" y="3962400"/>
            <a:ext cx="559017" cy="648000"/>
          </a:xfrm>
          <a:prstGeom prst="rect">
            <a:avLst/>
          </a:prstGeom>
        </p:spPr>
      </p:pic>
      <p:pic>
        <p:nvPicPr>
          <p:cNvPr id="14" name="Picture 13" descr="Icon&#10;&#10;Description automatically generated">
            <a:extLst>
              <a:ext uri="{FF2B5EF4-FFF2-40B4-BE49-F238E27FC236}">
                <a16:creationId xmlns:a16="http://schemas.microsoft.com/office/drawing/2014/main" id="{B6A072EC-7CE9-244F-7788-DEF0299EA047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2182" y="1035050"/>
            <a:ext cx="559636" cy="648000"/>
          </a:xfrm>
          <a:prstGeom prst="rect">
            <a:avLst/>
          </a:prstGeom>
        </p:spPr>
      </p:pic>
      <p:pic>
        <p:nvPicPr>
          <p:cNvPr id="8" name="Picture 7" descr="A paper with a feather and a pen&#10;&#10;AI-generated content may be incorrect.">
            <a:extLst>
              <a:ext uri="{FF2B5EF4-FFF2-40B4-BE49-F238E27FC236}">
                <a16:creationId xmlns:a16="http://schemas.microsoft.com/office/drawing/2014/main" id="{37EC03F7-896A-FB6D-BA71-FAC7D424357C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0856" y="5362956"/>
            <a:ext cx="554181" cy="64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64322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260B0F0-A2A1-4AD6-B640-D46DFB263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50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2679745-B8E2-44D8-A8AD-916CF97A9869}"/>
              </a:ext>
            </a:extLst>
          </p:cNvPr>
          <p:cNvSpPr txBox="1"/>
          <p:nvPr/>
        </p:nvSpPr>
        <p:spPr>
          <a:xfrm>
            <a:off x="708835" y="2667000"/>
            <a:ext cx="7368365" cy="2677656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# A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tibble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: 1,680 x 10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continent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lifeExp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year      pop `log(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gdpPercap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)` .fitted    .hat .sigma .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cooksd</a:t>
            </a:r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&lt;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fct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&gt;       &lt;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dbl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&gt; &lt;int&gt;    &lt;int&gt;            &lt;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dbl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&gt;   &lt;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dbl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&gt;   &lt;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dbl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&gt;  &lt;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dbl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&gt;   &lt;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dbl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1 Asia         28.8  1952  8425333             6.66    43.7 0.0101    6.53 0.0133 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2 Asia         30.3  1957  9240934             6.71    45.6 0.00822   6.53 0.0113 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3 Asia         32.0  1962 10267083             6.75    47.4 0.00685   6.53 0.00957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4 Asia         34.0  1967 11537966             6.73    48.9 0.00616   6.53 0.00805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5 Asia         36.1  1972 13079460             6.61    49.9 0.00645   6.54 0.00727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6 Asia         38.4  1977 14880372             6.67    51.9 0.00640   6.54 0.00678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7 Asia         39.9  1982 12881816             6.89    54.6 0.00607   6.53 0.00771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8 Asia         40.8  1987 13867957             6.75    55.5 0.00795   6.53 0.0101 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9 Asia         41.7  1992 16317921             6.48    55.8 0.0114    6.53 0.0134 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10 Asia         41.8  1997 22227415             6.45    57.3 0.0138    6.53 0.0198 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# ... with 1,670 more rows, and 1 more variable: .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std.resid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&lt;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dbl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809B6C-83D4-4A26-9F3C-95939F9C0AF0}"/>
              </a:ext>
            </a:extLst>
          </p:cNvPr>
          <p:cNvSpPr txBox="1"/>
          <p:nvPr/>
        </p:nvSpPr>
        <p:spPr>
          <a:xfrm>
            <a:off x="609600" y="1051679"/>
            <a:ext cx="6934200" cy="1200329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observation-</a:t>
            </a:r>
            <a:r>
              <a:rPr lang="fr-FR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level</a:t>
            </a:r>
            <a:r>
              <a:rPr lang="fr-FR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statistics</a:t>
            </a:r>
            <a:endParaRPr lang="fr-FR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r-FR" dirty="0" err="1">
                <a:latin typeface="Consolas" panose="020B0609020204030204" pitchFamily="49" charset="0"/>
                <a:cs typeface="Consolas" panose="020B0609020204030204" pitchFamily="49" charset="0"/>
              </a:rPr>
              <a:t>models</a:t>
            </a:r>
            <a:r>
              <a:rPr lang="fr-FR" dirty="0">
                <a:latin typeface="Consolas" panose="020B0609020204030204" pitchFamily="49" charset="0"/>
                <a:cs typeface="Consolas" panose="020B0609020204030204" pitchFamily="49" charset="0"/>
              </a:rPr>
              <a:t> |&gt; </a:t>
            </a:r>
          </a:p>
          <a:p>
            <a:r>
              <a:rPr lang="fr-FR" dirty="0">
                <a:latin typeface="Consolas" panose="020B0609020204030204" pitchFamily="49" charset="0"/>
                <a:cs typeface="Consolas" panose="020B0609020204030204" pitchFamily="49" charset="0"/>
              </a:rPr>
              <a:t>  select(continent, </a:t>
            </a:r>
            <a:r>
              <a:rPr lang="fr-FR" dirty="0" err="1">
                <a:latin typeface="Consolas" panose="020B0609020204030204" pitchFamily="49" charset="0"/>
                <a:cs typeface="Consolas" panose="020B0609020204030204" pitchFamily="49" charset="0"/>
              </a:rPr>
              <a:t>augmented</a:t>
            </a:r>
            <a:r>
              <a:rPr lang="fr-FR" dirty="0">
                <a:latin typeface="Consolas" panose="020B0609020204030204" pitchFamily="49" charset="0"/>
                <a:cs typeface="Consolas" panose="020B0609020204030204" pitchFamily="49" charset="0"/>
              </a:rPr>
              <a:t>) |&gt;</a:t>
            </a:r>
          </a:p>
          <a:p>
            <a:r>
              <a:rPr lang="fr-FR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fr-FR" dirty="0" err="1">
                <a:latin typeface="Consolas" panose="020B0609020204030204" pitchFamily="49" charset="0"/>
                <a:cs typeface="Consolas" panose="020B0609020204030204" pitchFamily="49" charset="0"/>
              </a:rPr>
              <a:t>unnest</a:t>
            </a:r>
            <a:r>
              <a:rPr lang="fr-FR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dirty="0" err="1">
                <a:latin typeface="Consolas" panose="020B0609020204030204" pitchFamily="49" charset="0"/>
                <a:cs typeface="Consolas" panose="020B0609020204030204" pitchFamily="49" charset="0"/>
              </a:rPr>
              <a:t>augmented</a:t>
            </a:r>
            <a:r>
              <a:rPr lang="fr-FR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6" name="Left Brace 5">
            <a:extLst>
              <a:ext uri="{FF2B5EF4-FFF2-40B4-BE49-F238E27FC236}">
                <a16:creationId xmlns:a16="http://schemas.microsoft.com/office/drawing/2014/main" id="{81CB49F1-C525-4F3C-BB9A-0CBFBEE45B55}"/>
              </a:ext>
            </a:extLst>
          </p:cNvPr>
          <p:cNvSpPr/>
          <p:nvPr/>
        </p:nvSpPr>
        <p:spPr>
          <a:xfrm rot="16200000">
            <a:off x="3758379" y="4283766"/>
            <a:ext cx="272028" cy="2454786"/>
          </a:xfrm>
          <a:prstGeom prst="leftBrace">
            <a:avLst>
              <a:gd name="adj1" fmla="val 8333"/>
              <a:gd name="adj2" fmla="val 49254"/>
            </a:avLst>
          </a:prstGeom>
          <a:ln w="25400">
            <a:solidFill>
              <a:srgbClr val="FF0000">
                <a:alpha val="50000"/>
              </a:srgb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EEEBAFDB-1C26-49B7-8E02-802402787057}"/>
              </a:ext>
            </a:extLst>
          </p:cNvPr>
          <p:cNvSpPr/>
          <p:nvPr/>
        </p:nvSpPr>
        <p:spPr>
          <a:xfrm rot="16200000">
            <a:off x="6811005" y="4736338"/>
            <a:ext cx="322592" cy="1600201"/>
          </a:xfrm>
          <a:prstGeom prst="leftBrace">
            <a:avLst>
              <a:gd name="adj1" fmla="val 8333"/>
              <a:gd name="adj2" fmla="val 54293"/>
            </a:avLst>
          </a:prstGeom>
          <a:ln w="25400">
            <a:solidFill>
              <a:srgbClr val="FF0000">
                <a:alpha val="50000"/>
              </a:srgb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3949A8-B561-4D04-9EE5-ED7234F90E42}"/>
              </a:ext>
            </a:extLst>
          </p:cNvPr>
          <p:cNvSpPr txBox="1"/>
          <p:nvPr/>
        </p:nvSpPr>
        <p:spPr>
          <a:xfrm>
            <a:off x="3200400" y="5707905"/>
            <a:ext cx="1371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predictors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231891-CC3B-4C23-981F-D423859834FB}"/>
              </a:ext>
            </a:extLst>
          </p:cNvPr>
          <p:cNvSpPr txBox="1"/>
          <p:nvPr/>
        </p:nvSpPr>
        <p:spPr>
          <a:xfrm>
            <a:off x="6400800" y="5707905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diagnostics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C4CE51-770D-42DD-980C-27974839EFD5}"/>
              </a:ext>
            </a:extLst>
          </p:cNvPr>
          <p:cNvSpPr txBox="1"/>
          <p:nvPr/>
        </p:nvSpPr>
        <p:spPr>
          <a:xfrm>
            <a:off x="2133600" y="5314956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E630D60-54C5-4FDB-BEF6-EF995F1EE312}"/>
              </a:ext>
            </a:extLst>
          </p:cNvPr>
          <p:cNvSpPr txBox="1"/>
          <p:nvPr/>
        </p:nvSpPr>
        <p:spPr>
          <a:xfrm>
            <a:off x="5350386" y="5331916"/>
            <a:ext cx="5932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y</a:t>
            </a:r>
            <a:r>
              <a:rPr lang="en-US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̂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B6756EC-859B-4CE0-986D-82E8543985A1}"/>
              </a:ext>
            </a:extLst>
          </p:cNvPr>
          <p:cNvSpPr txBox="1"/>
          <p:nvPr/>
        </p:nvSpPr>
        <p:spPr>
          <a:xfrm>
            <a:off x="7267354" y="899142"/>
            <a:ext cx="1430079" cy="3693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Observations</a:t>
            </a:r>
          </a:p>
        </p:txBody>
      </p:sp>
    </p:spTree>
    <p:extLst>
      <p:ext uri="{BB962C8B-B14F-4D97-AF65-F5344CB8AC3E}">
        <p14:creationId xmlns:p14="http://schemas.microsoft.com/office/powerpoint/2010/main" val="339585197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Visualizing multiple models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51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505968" y="1734312"/>
            <a:ext cx="6961632" cy="1569660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models |&gt;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select(continent, glanced) |&gt; unnest(glanced) |&gt;     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ggplot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r.squared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600" dirty="0"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reorder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(continent,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r.squared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))) +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geom_point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(size=4) + 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geom_segment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xend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= 0,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yend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= ..y..)) +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ylab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("Continent")  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05968" y="1143000"/>
            <a:ext cx="8180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One visual summary might be a plot of R</a:t>
            </a:r>
            <a:r>
              <a:rPr lang="en-US" baseline="30000" dirty="0"/>
              <a:t>2</a:t>
            </a:r>
            <a:r>
              <a:rPr lang="en-US" dirty="0"/>
              <a:t> values, ordered by continent</a:t>
            </a:r>
          </a:p>
        </p:txBody>
      </p:sp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F7759B70-03A8-4FD9-B0E7-623DBDEE3FE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3730111"/>
            <a:ext cx="5943601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6174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Visualizing coefficients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52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685800" y="1295400"/>
            <a:ext cx="777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73608" y="1617226"/>
            <a:ext cx="7543800" cy="2031325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 Narrow" panose="020B0606020202030204" pitchFamily="34" charset="0"/>
              </a:rPr>
              <a:t>models |&gt; select(continent, </a:t>
            </a:r>
            <a:r>
              <a:rPr lang="en-US" sz="1400" dirty="0">
                <a:highlight>
                  <a:srgbClr val="FFFF00"/>
                </a:highlight>
                <a:latin typeface="Arial Narrow" panose="020B0606020202030204" pitchFamily="34" charset="0"/>
              </a:rPr>
              <a:t>tidied</a:t>
            </a:r>
            <a:r>
              <a:rPr lang="en-US" sz="1400" dirty="0">
                <a:latin typeface="Arial Narrow" panose="020B0606020202030204" pitchFamily="34" charset="0"/>
              </a:rPr>
              <a:t>) |&gt; unnest(tidied)                                     </a:t>
            </a:r>
            <a:r>
              <a:rPr lang="en-US" sz="1400" dirty="0">
                <a:solidFill>
                  <a:srgbClr val="00B050"/>
                </a:solidFill>
                <a:latin typeface="Arial Narrow" panose="020B0606020202030204" pitchFamily="34" charset="0"/>
              </a:rPr>
              <a:t># get model stats</a:t>
            </a:r>
          </a:p>
          <a:p>
            <a:r>
              <a:rPr lang="en-US" sz="1400" dirty="0">
                <a:latin typeface="Arial Narrow" panose="020B0606020202030204" pitchFamily="34" charset="0"/>
              </a:rPr>
              <a:t>    filter(term != "(Intercept)") |&gt;                                                                          </a:t>
            </a:r>
            <a:r>
              <a:rPr lang="en-US" sz="1400" dirty="0">
                <a:solidFill>
                  <a:srgbClr val="00B050"/>
                </a:solidFill>
                <a:latin typeface="Arial Narrow" panose="020B0606020202030204" pitchFamily="34" charset="0"/>
              </a:rPr>
              <a:t># ignore the intercept</a:t>
            </a:r>
          </a:p>
          <a:p>
            <a:r>
              <a:rPr lang="en-US" sz="1400" dirty="0">
                <a:latin typeface="Arial Narrow" panose="020B0606020202030204" pitchFamily="34" charset="0"/>
              </a:rPr>
              <a:t>    mutate(term=factor(term, levels=c("log(</a:t>
            </a:r>
            <a:r>
              <a:rPr lang="en-US" sz="1400" dirty="0" err="1">
                <a:latin typeface="Arial Narrow" panose="020B0606020202030204" pitchFamily="34" charset="0"/>
              </a:rPr>
              <a:t>gdpPercap</a:t>
            </a:r>
            <a:r>
              <a:rPr lang="en-US" sz="1400" dirty="0">
                <a:latin typeface="Arial Narrow" panose="020B0606020202030204" pitchFamily="34" charset="0"/>
              </a:rPr>
              <a:t>)", "year", "pop"))) |&gt;       </a:t>
            </a:r>
            <a:r>
              <a:rPr lang="en-US" sz="1400" dirty="0">
                <a:solidFill>
                  <a:srgbClr val="00B050"/>
                </a:solidFill>
                <a:latin typeface="Arial Narrow" panose="020B0606020202030204" pitchFamily="34" charset="0"/>
              </a:rPr>
              <a:t>#  reorder terms sensibly</a:t>
            </a:r>
          </a:p>
          <a:p>
            <a:r>
              <a:rPr lang="en-US" sz="1400" dirty="0">
                <a:latin typeface="Arial Narrow" panose="020B0606020202030204" pitchFamily="34" charset="0"/>
              </a:rPr>
              <a:t>    </a:t>
            </a:r>
            <a:r>
              <a:rPr lang="en-US" sz="1400" dirty="0" err="1">
                <a:latin typeface="Arial Narrow" panose="020B0606020202030204" pitchFamily="34" charset="0"/>
              </a:rPr>
              <a:t>ggplot</a:t>
            </a:r>
            <a:r>
              <a:rPr lang="en-US" sz="1400" dirty="0">
                <a:latin typeface="Arial Narrow" panose="020B0606020202030204" pitchFamily="34" charset="0"/>
              </a:rPr>
              <a:t>(</a:t>
            </a:r>
            <a:r>
              <a:rPr lang="en-US" sz="1400" dirty="0" err="1">
                <a:latin typeface="Arial Narrow" panose="020B0606020202030204" pitchFamily="34" charset="0"/>
              </a:rPr>
              <a:t>aes</a:t>
            </a:r>
            <a:r>
              <a:rPr lang="en-US" sz="1400" dirty="0">
                <a:latin typeface="Arial Narrow" panose="020B0606020202030204" pitchFamily="34" charset="0"/>
              </a:rPr>
              <a:t>(x=term, y=</a:t>
            </a:r>
            <a:r>
              <a:rPr lang="en-US" sz="1400" dirty="0">
                <a:highlight>
                  <a:srgbClr val="FFFF00"/>
                </a:highlight>
                <a:latin typeface="Arial Narrow" panose="020B0606020202030204" pitchFamily="34" charset="0"/>
              </a:rPr>
              <a:t>statistic</a:t>
            </a:r>
            <a:r>
              <a:rPr lang="en-US" sz="1400" dirty="0">
                <a:latin typeface="Arial Narrow" panose="020B0606020202030204" pitchFamily="34" charset="0"/>
              </a:rPr>
              <a:t>, color=continent, group=continent)) + </a:t>
            </a:r>
          </a:p>
          <a:p>
            <a:r>
              <a:rPr lang="en-US" sz="1400" dirty="0">
                <a:latin typeface="Arial Narrow" panose="020B0606020202030204" pitchFamily="34" charset="0"/>
              </a:rPr>
              <a:t>        </a:t>
            </a:r>
            <a:r>
              <a:rPr lang="en-US" sz="1400" dirty="0" err="1">
                <a:latin typeface="Arial Narrow" panose="020B0606020202030204" pitchFamily="34" charset="0"/>
              </a:rPr>
              <a:t>geom_point</a:t>
            </a:r>
            <a:r>
              <a:rPr lang="en-US" sz="1400" dirty="0">
                <a:latin typeface="Arial Narrow" panose="020B0606020202030204" pitchFamily="34" charset="0"/>
              </a:rPr>
              <a:t>(size=5, alpha=0.5) +</a:t>
            </a:r>
          </a:p>
          <a:p>
            <a:r>
              <a:rPr lang="en-US" sz="1400" dirty="0">
                <a:latin typeface="Arial Narrow" panose="020B0606020202030204" pitchFamily="34" charset="0"/>
              </a:rPr>
              <a:t>        </a:t>
            </a:r>
            <a:r>
              <a:rPr lang="en-US" sz="1400" dirty="0" err="1">
                <a:latin typeface="Arial Narrow" panose="020B0606020202030204" pitchFamily="34" charset="0"/>
              </a:rPr>
              <a:t>geom_line</a:t>
            </a:r>
            <a:r>
              <a:rPr lang="en-US" sz="1400" dirty="0">
                <a:latin typeface="Arial Narrow" panose="020B0606020202030204" pitchFamily="34" charset="0"/>
              </a:rPr>
              <a:t>(size=1.5) +</a:t>
            </a:r>
          </a:p>
          <a:p>
            <a:r>
              <a:rPr lang="en-US" sz="1400" dirty="0">
                <a:latin typeface="Arial Narrow" panose="020B0606020202030204" pitchFamily="34" charset="0"/>
              </a:rPr>
              <a:t>        </a:t>
            </a:r>
            <a:r>
              <a:rPr lang="en-US" sz="1400" dirty="0" err="1">
                <a:latin typeface="Arial Narrow" panose="020B0606020202030204" pitchFamily="34" charset="0"/>
              </a:rPr>
              <a:t>geom_hline</a:t>
            </a:r>
            <a:r>
              <a:rPr lang="en-US" sz="1400" dirty="0">
                <a:latin typeface="Arial Narrow" panose="020B0606020202030204" pitchFamily="34" charset="0"/>
              </a:rPr>
              <a:t>(</a:t>
            </a:r>
            <a:r>
              <a:rPr lang="en-US" sz="1400" dirty="0" err="1">
                <a:latin typeface="Arial Narrow" panose="020B0606020202030204" pitchFamily="34" charset="0"/>
              </a:rPr>
              <a:t>yintercept</a:t>
            </a:r>
            <a:r>
              <a:rPr lang="en-US" sz="1400" dirty="0">
                <a:latin typeface="Arial Narrow" panose="020B0606020202030204" pitchFamily="34" charset="0"/>
              </a:rPr>
              <a:t>=c(-2, 0, 2),  color = c("red", "black", "red")) +              </a:t>
            </a:r>
            <a:r>
              <a:rPr lang="en-US" sz="1400" dirty="0">
                <a:solidFill>
                  <a:srgbClr val="00B050"/>
                </a:solidFill>
                <a:latin typeface="Arial Narrow" panose="020B0606020202030204" pitchFamily="34" charset="0"/>
              </a:rPr>
              <a:t># </a:t>
            </a:r>
            <a:r>
              <a:rPr lang="en-US" sz="1400" dirty="0" err="1">
                <a:solidFill>
                  <a:srgbClr val="00B050"/>
                </a:solidFill>
                <a:latin typeface="Arial Narrow" panose="020B0606020202030204" pitchFamily="34" charset="0"/>
              </a:rPr>
              <a:t>hlines</a:t>
            </a:r>
            <a:r>
              <a:rPr lang="en-US" sz="1400" dirty="0">
                <a:solidFill>
                  <a:srgbClr val="00B050"/>
                </a:solidFill>
                <a:latin typeface="Arial Narrow" panose="020B0606020202030204" pitchFamily="34" charset="0"/>
              </a:rPr>
              <a:t> for non-significance</a:t>
            </a:r>
          </a:p>
          <a:p>
            <a:r>
              <a:rPr lang="en-US" sz="1400" dirty="0">
                <a:latin typeface="Arial Narrow" panose="020B0606020202030204" pitchFamily="34" charset="0"/>
              </a:rPr>
              <a:t>        </a:t>
            </a:r>
            <a:r>
              <a:rPr lang="en-US" sz="1400" dirty="0" err="1">
                <a:latin typeface="Arial Narrow" panose="020B0606020202030204" pitchFamily="34" charset="0"/>
              </a:rPr>
              <a:t>ylab</a:t>
            </a:r>
            <a:r>
              <a:rPr lang="en-US" sz="1400" dirty="0">
                <a:latin typeface="Arial Narrow" panose="020B0606020202030204" pitchFamily="34" charset="0"/>
              </a:rPr>
              <a:t>("t statistic") +</a:t>
            </a:r>
          </a:p>
          <a:p>
            <a:r>
              <a:rPr lang="en-US" sz="1400" dirty="0">
                <a:latin typeface="Arial Narrow" panose="020B0606020202030204" pitchFamily="34" charset="0"/>
              </a:rPr>
              <a:t>        </a:t>
            </a:r>
            <a:r>
              <a:rPr lang="en-US" sz="1400" dirty="0" err="1">
                <a:latin typeface="Arial Narrow" panose="020B0606020202030204" pitchFamily="34" charset="0"/>
              </a:rPr>
              <a:t>theme_minimal</a:t>
            </a:r>
            <a:r>
              <a:rPr lang="en-US" sz="1400" dirty="0">
                <a:latin typeface="Arial Narrow" panose="020B0606020202030204" pitchFamily="34" charset="0"/>
              </a:rPr>
              <a:t>() + theme(</a:t>
            </a:r>
            <a:r>
              <a:rPr lang="en-US" sz="1400" dirty="0" err="1">
                <a:latin typeface="Arial Narrow" panose="020B0606020202030204" pitchFamily="34" charset="0"/>
              </a:rPr>
              <a:t>legend.position</a:t>
            </a:r>
            <a:r>
              <a:rPr lang="en-US" sz="1400" dirty="0">
                <a:latin typeface="Arial Narrow" panose="020B0606020202030204" pitchFamily="34" charset="0"/>
              </a:rPr>
              <a:t>=c(0.9, 0.8))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11430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Coefficient plots are often useful, but these are on different scales. 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3400" y="4191000"/>
            <a:ext cx="28194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dirty="0"/>
              <a:t>Here, I plot the </a:t>
            </a:r>
            <a:r>
              <a:rPr lang="en-US" i="1" dirty="0"/>
              <a:t>t</a:t>
            </a:r>
            <a:r>
              <a:rPr lang="en-US" dirty="0"/>
              <a:t>-statistics, </a:t>
            </a:r>
            <a:r>
              <a:rPr lang="en-US" i="1" dirty="0"/>
              <a:t>t=</a:t>
            </a:r>
            <a:r>
              <a:rPr lang="en-US" i="1" dirty="0" err="1"/>
              <a:t>b</a:t>
            </a:r>
            <a:r>
              <a:rPr lang="en-US" i="1" baseline="-25000" dirty="0" err="1"/>
              <a:t>ij</a:t>
            </a:r>
            <a:r>
              <a:rPr lang="en-US" i="1" dirty="0"/>
              <a:t>/se(</a:t>
            </a:r>
            <a:r>
              <a:rPr lang="en-US" i="1" dirty="0" err="1"/>
              <a:t>b</a:t>
            </a:r>
            <a:r>
              <a:rPr lang="en-US" i="1" baseline="-25000" dirty="0" err="1"/>
              <a:t>ij</a:t>
            </a:r>
            <a:r>
              <a:rPr lang="en-US" i="1" dirty="0"/>
              <a:t>) </a:t>
            </a:r>
            <a:r>
              <a:rPr lang="en-US" dirty="0"/>
              <a:t>for all terms in all models.</a:t>
            </a:r>
          </a:p>
          <a:p>
            <a:pPr>
              <a:spcAft>
                <a:spcPts val="1200"/>
              </a:spcAft>
            </a:pPr>
            <a:r>
              <a:rPr lang="en-US" dirty="0"/>
              <a:t>Any values outside ~ ±2 are significant, p &lt; 0.5!</a:t>
            </a:r>
          </a:p>
        </p:txBody>
      </p:sp>
      <p:pic>
        <p:nvPicPr>
          <p:cNvPr id="10" name="Picture 9" descr="Chart, line chart&#10;&#10;Description automatically generated">
            <a:extLst>
              <a:ext uri="{FF2B5EF4-FFF2-40B4-BE49-F238E27FC236}">
                <a16:creationId xmlns:a16="http://schemas.microsoft.com/office/drawing/2014/main" id="{B428FC79-412B-47D7-B48E-E0D31218960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7596" y="3945342"/>
            <a:ext cx="4663441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33841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B607C-16E2-43D0-8F8C-1C29B6C8D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Visualizing model fits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4B3529E-0BEF-4D80-B10E-EFB8E05B7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53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2D0233C-DE88-46DB-9BA2-6E18136C13FD}"/>
              </a:ext>
            </a:extLst>
          </p:cNvPr>
          <p:cNvSpPr txBox="1"/>
          <p:nvPr/>
        </p:nvSpPr>
        <p:spPr>
          <a:xfrm>
            <a:off x="457200" y="1143000"/>
            <a:ext cx="8229600" cy="1477328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models |&gt;  select(continent, </a:t>
            </a:r>
            <a:r>
              <a:rPr lang="en-US" dirty="0">
                <a:highlight>
                  <a:srgbClr val="FFFF00"/>
                </a:highlight>
              </a:rPr>
              <a:t>augmented</a:t>
            </a:r>
            <a:r>
              <a:rPr lang="en-US" dirty="0"/>
              <a:t>) |&gt; unnest(augmented) |&gt;</a:t>
            </a:r>
          </a:p>
          <a:p>
            <a:r>
              <a:rPr lang="en-US" dirty="0"/>
              <a:t>  </a:t>
            </a:r>
            <a:r>
              <a:rPr lang="en-US" dirty="0" err="1"/>
              <a:t>ggplot</a:t>
            </a:r>
            <a:r>
              <a:rPr lang="en-US" dirty="0"/>
              <a:t>(</a:t>
            </a:r>
            <a:r>
              <a:rPr lang="en-US" dirty="0" err="1"/>
              <a:t>aes</a:t>
            </a:r>
            <a:r>
              <a:rPr lang="en-US" dirty="0"/>
              <a:t>(x=`log(</a:t>
            </a:r>
            <a:r>
              <a:rPr lang="en-US" dirty="0" err="1"/>
              <a:t>gdpPercap</a:t>
            </a:r>
            <a:r>
              <a:rPr lang="en-US" dirty="0"/>
              <a:t>)`, y=.fitted, color=continent, fill=continent)) + </a:t>
            </a:r>
          </a:p>
          <a:p>
            <a:r>
              <a:rPr lang="en-US" dirty="0"/>
              <a:t>  </a:t>
            </a:r>
            <a:r>
              <a:rPr lang="en-US" dirty="0" err="1"/>
              <a:t>geom_point</a:t>
            </a:r>
            <a:r>
              <a:rPr lang="en-US" dirty="0"/>
              <a:t>(size = 0.8, alpha=0.5) +</a:t>
            </a:r>
          </a:p>
          <a:p>
            <a:r>
              <a:rPr lang="en-US" dirty="0"/>
              <a:t>  </a:t>
            </a:r>
            <a:r>
              <a:rPr lang="en-US" dirty="0" err="1"/>
              <a:t>geom_smooth</a:t>
            </a:r>
            <a:r>
              <a:rPr lang="en-US" dirty="0"/>
              <a:t>(method = "</a:t>
            </a:r>
            <a:r>
              <a:rPr lang="en-US" dirty="0" err="1"/>
              <a:t>lm</a:t>
            </a:r>
            <a:r>
              <a:rPr lang="en-US" dirty="0"/>
              <a:t>", alpha=0.5) +</a:t>
            </a:r>
          </a:p>
          <a:p>
            <a:r>
              <a:rPr lang="en-US" dirty="0"/>
              <a:t>  </a:t>
            </a:r>
            <a:r>
              <a:rPr lang="en-US" dirty="0" err="1"/>
              <a:t>ylab</a:t>
            </a:r>
            <a:r>
              <a:rPr lang="en-US" dirty="0"/>
              <a:t>("Fitted Life Expectancy")</a:t>
            </a:r>
          </a:p>
        </p:txBody>
      </p:sp>
      <p:pic>
        <p:nvPicPr>
          <p:cNvPr id="8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68C5C0A6-1C49-4CE3-ADD0-4E9FCFF7A65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2736899"/>
            <a:ext cx="4572009" cy="411480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74EDBF7-8EC4-4693-A947-F07DA45B9712}"/>
              </a:ext>
            </a:extLst>
          </p:cNvPr>
          <p:cNvSpPr txBox="1"/>
          <p:nvPr/>
        </p:nvSpPr>
        <p:spPr>
          <a:xfrm>
            <a:off x="609600" y="3452035"/>
            <a:ext cx="2819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slope for the Americas is noticeably larger than for other continents</a:t>
            </a:r>
          </a:p>
        </p:txBody>
      </p:sp>
    </p:spTree>
    <p:extLst>
      <p:ext uri="{BB962C8B-B14F-4D97-AF65-F5344CB8AC3E}">
        <p14:creationId xmlns:p14="http://schemas.microsoft.com/office/powerpoint/2010/main" val="337769141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Nice tables in 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Not a </a:t>
            </a:r>
            <a:r>
              <a:rPr lang="en-US" sz="2400" dirty="0" err="1"/>
              <a:t>ggplot</a:t>
            </a:r>
            <a:r>
              <a:rPr lang="en-US" sz="2400" dirty="0"/>
              <a:t> topic, but it is useful to know how you can  produce beautiful tables in R</a:t>
            </a:r>
          </a:p>
          <a:p>
            <a:r>
              <a:rPr lang="en-US" sz="2000" dirty="0"/>
              <a:t>There are many packages for this: See the </a:t>
            </a:r>
            <a:r>
              <a:rPr lang="en-US" sz="2000" dirty="0">
                <a:hlinkClick r:id="rId2"/>
              </a:rPr>
              <a:t>CRAN Task View on Reproducible Research</a:t>
            </a:r>
            <a:endParaRPr lang="en-US" sz="2000" dirty="0"/>
          </a:p>
          <a:p>
            <a:pPr lvl="1"/>
            <a:r>
              <a:rPr lang="en-US" sz="2000" dirty="0" err="1"/>
              <a:t>xtable</a:t>
            </a:r>
            <a:r>
              <a:rPr lang="en-US" sz="2000" dirty="0"/>
              <a:t>: Exports tables to LaTeX or HTML, with lots of control</a:t>
            </a:r>
          </a:p>
          <a:p>
            <a:pPr lvl="1"/>
            <a:r>
              <a:rPr lang="en-US" sz="2000" dirty="0" err="1">
                <a:hlinkClick r:id="rId3"/>
              </a:rPr>
              <a:t>gt</a:t>
            </a:r>
            <a:r>
              <a:rPr lang="en-US" sz="2000" dirty="0"/>
              <a:t>: the </a:t>
            </a:r>
            <a:r>
              <a:rPr lang="en-US" sz="2000" dirty="0" err="1"/>
              <a:t>ggplot</a:t>
            </a:r>
            <a:r>
              <a:rPr lang="en-US" sz="2000" dirty="0"/>
              <a:t> of tables!</a:t>
            </a:r>
          </a:p>
          <a:p>
            <a:pPr lvl="1"/>
            <a:r>
              <a:rPr lang="en-US" sz="2000" dirty="0" err="1">
                <a:hlinkClick r:id="rId4"/>
              </a:rPr>
              <a:t>flextable</a:t>
            </a:r>
            <a:r>
              <a:rPr lang="en-US" sz="2000" dirty="0"/>
              <a:t>: similar to </a:t>
            </a:r>
            <a:r>
              <a:rPr lang="en-US" sz="2000" dirty="0" err="1"/>
              <a:t>gt</a:t>
            </a:r>
            <a:r>
              <a:rPr lang="en-US" sz="2000" dirty="0"/>
              <a:t>, but with themes</a:t>
            </a:r>
          </a:p>
          <a:p>
            <a:pPr lvl="1"/>
            <a:r>
              <a:rPr lang="en-US" sz="2000" dirty="0">
                <a:hlinkClick r:id="rId5"/>
              </a:rPr>
              <a:t>stargazer</a:t>
            </a:r>
            <a:r>
              <a:rPr lang="en-US" sz="2000" dirty="0"/>
              <a:t>: Well-formatted model summary tables, side-by-side</a:t>
            </a:r>
          </a:p>
          <a:p>
            <a:pPr lvl="1"/>
            <a:r>
              <a:rPr lang="en-US" sz="2000" dirty="0" err="1">
                <a:hlinkClick r:id="rId6"/>
              </a:rPr>
              <a:t>apaStyle</a:t>
            </a:r>
            <a:r>
              <a:rPr lang="en-US" sz="2000" dirty="0"/>
              <a:t>: Generate APA Tables for MS Word</a:t>
            </a:r>
          </a:p>
          <a:p>
            <a:pPr lvl="1"/>
            <a:r>
              <a:rPr lang="en-US" sz="2000" dirty="0" err="1">
                <a:hlinkClick r:id="rId7"/>
              </a:rPr>
              <a:t>tinytable</a:t>
            </a:r>
            <a:r>
              <a:rPr lang="en-US" sz="2000" dirty="0"/>
              <a:t>: Simple yet powerful tables for </a:t>
            </a:r>
            <a:r>
              <a:rPr lang="en-CA" sz="1600" dirty="0"/>
              <a:t>HTML, LaTeX, Word, Markdown</a:t>
            </a:r>
            <a:endParaRPr lang="en-US" sz="2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1304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Tables in R: </a:t>
            </a:r>
            <a:r>
              <a:rPr lang="en-US" dirty="0" err="1"/>
              <a:t>xtable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57200" y="12954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Just a few examples, stolen from </a:t>
            </a:r>
            <a:r>
              <a:rPr lang="en-US" dirty="0" err="1"/>
              <a:t>xtable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vignette(“xtableGallery.pdf”)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057400"/>
            <a:ext cx="6808787" cy="180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4191000"/>
            <a:ext cx="5876925" cy="245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705600" y="4800600"/>
            <a:ext cx="2133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Too many decimals are used here, but you can control all that</a:t>
            </a:r>
          </a:p>
        </p:txBody>
      </p:sp>
    </p:spTree>
    <p:extLst>
      <p:ext uri="{BB962C8B-B14F-4D97-AF65-F5344CB8AC3E}">
        <p14:creationId xmlns:p14="http://schemas.microsoft.com/office/powerpoint/2010/main" val="196798236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37D48-5E3A-453F-A8F8-34F8AA779F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Tables with {</a:t>
            </a:r>
            <a:r>
              <a:rPr lang="en-CA" dirty="0" err="1"/>
              <a:t>gt</a:t>
            </a:r>
            <a:r>
              <a:rPr lang="en-CA" dirty="0"/>
              <a:t>}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B23496-F9E8-4926-A0B8-A456525FF4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The {</a:t>
            </a:r>
            <a:r>
              <a:rPr lang="en-CA" dirty="0" err="1"/>
              <a:t>gt</a:t>
            </a:r>
            <a:r>
              <a:rPr lang="en-CA" dirty="0"/>
              <a:t>} package aims to provide a grammar of tables just as ggplot2 does for graphs</a:t>
            </a:r>
          </a:p>
          <a:p>
            <a:pPr lvl="1"/>
            <a:r>
              <a:rPr lang="en-CA" dirty="0"/>
              <a:t>Designed to be simple to use, yet powerful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D36F5F-875B-4099-99A6-2715CAA67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56</a:t>
            </a:fld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593D0304-6D9C-48E1-B229-596508B487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24200" y="3038475"/>
            <a:ext cx="5724525" cy="3590925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F5FA4095-B1F1-4F36-9A14-A871C9F9F0B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9600" y="4668359"/>
            <a:ext cx="1502128" cy="173244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69C7449-7837-4C33-AF9D-A3577D7CA6B8}"/>
              </a:ext>
            </a:extLst>
          </p:cNvPr>
          <p:cNvSpPr txBox="1"/>
          <p:nvPr/>
        </p:nvSpPr>
        <p:spPr>
          <a:xfrm>
            <a:off x="1066800" y="2624465"/>
            <a:ext cx="2514600" cy="523220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sz="2800" dirty="0"/>
              <a:t>iris |&gt; </a:t>
            </a:r>
            <a:r>
              <a:rPr lang="en-CA" sz="2800" dirty="0" err="1"/>
              <a:t>gt</a:t>
            </a:r>
            <a:r>
              <a:rPr lang="en-CA" sz="2800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44415715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7B2B1A-20B2-4E74-A350-1055255F0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{</a:t>
            </a:r>
            <a:r>
              <a:rPr lang="en-CA" dirty="0" err="1"/>
              <a:t>gt</a:t>
            </a:r>
            <a:r>
              <a:rPr lang="en-CA" dirty="0"/>
              <a:t>} workflow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700EEF-8543-40D5-9378-3D6A68BCA0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Data table -&gt; </a:t>
            </a:r>
            <a:r>
              <a:rPr lang="en-CA" dirty="0" err="1"/>
              <a:t>gt_tbl</a:t>
            </a:r>
            <a:r>
              <a:rPr lang="en-CA" dirty="0"/>
              <a:t> object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F30ECD-9952-4DA9-AB73-E8EB15B4E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57</a:t>
            </a:fld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0A84C816-EDED-41F5-81E3-8F61F50ECB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8600" y="3124200"/>
            <a:ext cx="8572500" cy="3200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72C0B5F-F434-47E6-A46E-3DEA86B0EE01}"/>
              </a:ext>
            </a:extLst>
          </p:cNvPr>
          <p:cNvSpPr txBox="1"/>
          <p:nvPr/>
        </p:nvSpPr>
        <p:spPr>
          <a:xfrm>
            <a:off x="877019" y="2057400"/>
            <a:ext cx="7428781" cy="923330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dirty="0"/>
              <a:t>iris |&gt; </a:t>
            </a:r>
            <a:r>
              <a:rPr lang="en-CA" dirty="0" err="1"/>
              <a:t>gt</a:t>
            </a:r>
            <a:r>
              <a:rPr lang="en-CA" dirty="0"/>
              <a:t>() |&gt; </a:t>
            </a:r>
          </a:p>
          <a:p>
            <a:r>
              <a:rPr lang="en-CA" dirty="0"/>
              <a:t>                       </a:t>
            </a:r>
            <a:r>
              <a:rPr lang="en-CA" dirty="0" err="1"/>
              <a:t>tab_header</a:t>
            </a:r>
            <a:r>
              <a:rPr lang="en-CA" dirty="0"/>
              <a:t>(…) |&gt; </a:t>
            </a:r>
          </a:p>
          <a:p>
            <a:r>
              <a:rPr lang="en-CA" dirty="0"/>
              <a:t>                                                  </a:t>
            </a:r>
            <a:r>
              <a:rPr lang="en-CA" dirty="0" err="1"/>
              <a:t>tab_options</a:t>
            </a:r>
            <a:r>
              <a:rPr lang="en-CA" dirty="0"/>
              <a:t>(…) |&gt; </a:t>
            </a:r>
            <a:r>
              <a:rPr lang="en-CA" dirty="0" err="1"/>
              <a:t>gtsave</a:t>
            </a:r>
            <a:r>
              <a:rPr lang="en-CA" dirty="0"/>
              <a:t>()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40F4EE-8E8E-4722-2013-275A2575A6C7}"/>
              </a:ext>
            </a:extLst>
          </p:cNvPr>
          <p:cNvSpPr txBox="1"/>
          <p:nvPr/>
        </p:nvSpPr>
        <p:spPr>
          <a:xfrm>
            <a:off x="609600" y="6356350"/>
            <a:ext cx="6629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/>
              <a:t>See: </a:t>
            </a:r>
            <a:r>
              <a:rPr lang="en-CA" sz="1600" dirty="0">
                <a:hlinkClick r:id="rId4"/>
              </a:rPr>
              <a:t>https://gt.rstudio.com/</a:t>
            </a:r>
            <a:r>
              <a:rPr lang="en-CA" sz="1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3003854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A44B26-EEF9-4485-B153-F119816B4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58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3DC176-B8A4-417F-9216-347F082DFAC1}"/>
              </a:ext>
            </a:extLst>
          </p:cNvPr>
          <p:cNvSpPr txBox="1"/>
          <p:nvPr/>
        </p:nvSpPr>
        <p:spPr>
          <a:xfrm>
            <a:off x="609600" y="609600"/>
            <a:ext cx="3962400" cy="2031325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dirty="0" err="1"/>
              <a:t>iris_tab</a:t>
            </a:r>
            <a:r>
              <a:rPr lang="en-CA" dirty="0"/>
              <a:t> &lt;-</a:t>
            </a:r>
          </a:p>
          <a:p>
            <a:r>
              <a:rPr lang="en-CA" dirty="0"/>
              <a:t>iris |&gt;</a:t>
            </a:r>
          </a:p>
          <a:p>
            <a:r>
              <a:rPr lang="en-CA" dirty="0"/>
              <a:t>  slice(1:5) |&gt;</a:t>
            </a:r>
          </a:p>
          <a:p>
            <a:r>
              <a:rPr lang="en-CA" dirty="0"/>
              <a:t>  </a:t>
            </a:r>
            <a:r>
              <a:rPr lang="en-CA" dirty="0" err="1"/>
              <a:t>gt</a:t>
            </a:r>
            <a:r>
              <a:rPr lang="en-CA" dirty="0"/>
              <a:t>() |&gt;</a:t>
            </a:r>
          </a:p>
          <a:p>
            <a:r>
              <a:rPr lang="en-CA" dirty="0"/>
              <a:t>  </a:t>
            </a:r>
            <a:r>
              <a:rPr lang="en-CA" dirty="0" err="1"/>
              <a:t>tab_header</a:t>
            </a:r>
            <a:r>
              <a:rPr lang="en-CA" dirty="0"/>
              <a:t>(</a:t>
            </a:r>
          </a:p>
          <a:p>
            <a:r>
              <a:rPr lang="en-CA" dirty="0"/>
              <a:t>    title = "Anderson's Iris Data",</a:t>
            </a:r>
          </a:p>
          <a:p>
            <a:r>
              <a:rPr lang="en-CA" dirty="0"/>
              <a:t>    subtitle = "(Collected in …)")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1B73741-C1D3-4676-BE89-6CE42F5F4ECB}"/>
              </a:ext>
            </a:extLst>
          </p:cNvPr>
          <p:cNvSpPr txBox="1"/>
          <p:nvPr/>
        </p:nvSpPr>
        <p:spPr>
          <a:xfrm>
            <a:off x="4603898" y="1066800"/>
            <a:ext cx="16445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Sample 5 rows</a:t>
            </a:r>
          </a:p>
          <a:p>
            <a:r>
              <a:rPr lang="en-US" dirty="0"/>
              <a:t>pipe to </a:t>
            </a:r>
            <a:r>
              <a:rPr lang="en-US" dirty="0" err="1"/>
              <a:t>gt</a:t>
            </a:r>
            <a:r>
              <a:rPr lang="en-US" dirty="0"/>
              <a:t>()</a:t>
            </a:r>
          </a:p>
          <a:p>
            <a:endParaRPr lang="en-US" dirty="0"/>
          </a:p>
          <a:p>
            <a:r>
              <a:rPr lang="en-US" dirty="0"/>
              <a:t>add header</a:t>
            </a:r>
          </a:p>
        </p:txBody>
      </p:sp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1714C963-DE9C-4807-A65E-B1E8E1591F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355848"/>
            <a:ext cx="3959352" cy="2587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78689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A44B26-EEF9-4485-B153-F119816B4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59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3DC176-B8A4-417F-9216-347F082DFAC1}"/>
              </a:ext>
            </a:extLst>
          </p:cNvPr>
          <p:cNvSpPr txBox="1"/>
          <p:nvPr/>
        </p:nvSpPr>
        <p:spPr>
          <a:xfrm>
            <a:off x="609600" y="609600"/>
            <a:ext cx="3733800" cy="2031325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dirty="0" err="1"/>
              <a:t>iris_tab</a:t>
            </a:r>
            <a:r>
              <a:rPr lang="en-CA" dirty="0"/>
              <a:t> &lt;-</a:t>
            </a:r>
          </a:p>
          <a:p>
            <a:r>
              <a:rPr lang="en-CA" dirty="0"/>
              <a:t>iris |&gt;</a:t>
            </a:r>
          </a:p>
          <a:p>
            <a:r>
              <a:rPr lang="en-CA" dirty="0"/>
              <a:t>  slice(1:5) |&gt;</a:t>
            </a:r>
          </a:p>
          <a:p>
            <a:r>
              <a:rPr lang="en-CA" dirty="0"/>
              <a:t>  </a:t>
            </a:r>
            <a:r>
              <a:rPr lang="en-CA" dirty="0" err="1"/>
              <a:t>gt</a:t>
            </a:r>
            <a:r>
              <a:rPr lang="en-CA" dirty="0"/>
              <a:t>() |&gt;</a:t>
            </a:r>
          </a:p>
          <a:p>
            <a:r>
              <a:rPr lang="en-CA" dirty="0"/>
              <a:t>  </a:t>
            </a:r>
            <a:r>
              <a:rPr lang="en-CA" dirty="0" err="1"/>
              <a:t>tab_header</a:t>
            </a:r>
            <a:r>
              <a:rPr lang="en-CA" dirty="0"/>
              <a:t>(</a:t>
            </a:r>
          </a:p>
          <a:p>
            <a:r>
              <a:rPr lang="en-CA" dirty="0"/>
              <a:t>    title = "Anderson's Iris Data",</a:t>
            </a:r>
          </a:p>
          <a:p>
            <a:r>
              <a:rPr lang="en-CA" dirty="0"/>
              <a:t>    subtitle = "(Collected in …)")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A135D6-5DAA-477F-A924-D0F4E99CFE51}"/>
              </a:ext>
            </a:extLst>
          </p:cNvPr>
          <p:cNvSpPr txBox="1"/>
          <p:nvPr/>
        </p:nvSpPr>
        <p:spPr>
          <a:xfrm>
            <a:off x="609600" y="2971800"/>
            <a:ext cx="3733800" cy="2862322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dirty="0" err="1"/>
              <a:t>iris_tab</a:t>
            </a:r>
            <a:r>
              <a:rPr lang="en-CA" dirty="0"/>
              <a:t> &lt;-</a:t>
            </a:r>
          </a:p>
          <a:p>
            <a:r>
              <a:rPr lang="en-CA" dirty="0"/>
              <a:t>  </a:t>
            </a:r>
            <a:r>
              <a:rPr lang="en-CA" dirty="0" err="1"/>
              <a:t>iris_tab</a:t>
            </a:r>
            <a:r>
              <a:rPr lang="en-CA" dirty="0"/>
              <a:t> |&gt;</a:t>
            </a:r>
          </a:p>
          <a:p>
            <a:r>
              <a:rPr lang="en-CA" dirty="0"/>
              <a:t>  </a:t>
            </a:r>
            <a:r>
              <a:rPr lang="en-CA" dirty="0" err="1">
                <a:highlight>
                  <a:srgbClr val="FFFF00"/>
                </a:highlight>
              </a:rPr>
              <a:t>tab_spanner</a:t>
            </a:r>
            <a:r>
              <a:rPr lang="en-CA" dirty="0"/>
              <a:t>(</a:t>
            </a:r>
          </a:p>
          <a:p>
            <a:r>
              <a:rPr lang="en-CA" dirty="0"/>
              <a:t>    label = "Sepal",</a:t>
            </a:r>
          </a:p>
          <a:p>
            <a:r>
              <a:rPr lang="en-CA" dirty="0"/>
              <a:t>    columns = c(</a:t>
            </a:r>
            <a:r>
              <a:rPr lang="en-CA" dirty="0" err="1"/>
              <a:t>Sepal.Length</a:t>
            </a:r>
            <a:r>
              <a:rPr lang="en-CA" dirty="0"/>
              <a:t>,</a:t>
            </a:r>
          </a:p>
          <a:p>
            <a:r>
              <a:rPr lang="en-CA" dirty="0"/>
              <a:t>                          </a:t>
            </a:r>
            <a:r>
              <a:rPr lang="en-CA" dirty="0" err="1"/>
              <a:t>Sepal.Width</a:t>
            </a:r>
            <a:r>
              <a:rPr lang="en-CA" dirty="0"/>
              <a:t>))    |&gt;</a:t>
            </a:r>
          </a:p>
          <a:p>
            <a:r>
              <a:rPr lang="en-CA" dirty="0"/>
              <a:t>  </a:t>
            </a:r>
            <a:r>
              <a:rPr lang="en-CA" dirty="0" err="1">
                <a:highlight>
                  <a:srgbClr val="FFFF00"/>
                </a:highlight>
              </a:rPr>
              <a:t>tab_spanner</a:t>
            </a:r>
            <a:r>
              <a:rPr lang="en-CA" dirty="0"/>
              <a:t>(</a:t>
            </a:r>
          </a:p>
          <a:p>
            <a:r>
              <a:rPr lang="en-CA" dirty="0"/>
              <a:t>    label = "Petal",</a:t>
            </a:r>
          </a:p>
          <a:p>
            <a:r>
              <a:rPr lang="en-CA" dirty="0"/>
              <a:t>    columns = c(</a:t>
            </a:r>
            <a:r>
              <a:rPr lang="en-CA" dirty="0" err="1"/>
              <a:t>Petal.Length</a:t>
            </a:r>
            <a:r>
              <a:rPr lang="en-CA" dirty="0"/>
              <a:t>,</a:t>
            </a:r>
          </a:p>
          <a:p>
            <a:r>
              <a:rPr lang="en-CA" dirty="0"/>
              <a:t>                          </a:t>
            </a:r>
            <a:r>
              <a:rPr lang="en-CA" dirty="0" err="1"/>
              <a:t>Petal.Width</a:t>
            </a:r>
            <a:r>
              <a:rPr lang="en-CA" dirty="0"/>
              <a:t>))     |&gt;</a:t>
            </a:r>
          </a:p>
        </p:txBody>
      </p:sp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CB760013-6BEA-4956-BB19-6B15850DA0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355848"/>
            <a:ext cx="3959352" cy="28779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E889D31-B652-44F1-9900-F57016260823}"/>
              </a:ext>
            </a:extLst>
          </p:cNvPr>
          <p:cNvSpPr txBox="1"/>
          <p:nvPr/>
        </p:nvSpPr>
        <p:spPr>
          <a:xfrm>
            <a:off x="591879" y="6049181"/>
            <a:ext cx="373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Add table column spanning headers</a:t>
            </a:r>
          </a:p>
        </p:txBody>
      </p:sp>
    </p:spTree>
    <p:extLst>
      <p:ext uri="{BB962C8B-B14F-4D97-AF65-F5344CB8AC3E}">
        <p14:creationId xmlns:p14="http://schemas.microsoft.com/office/powerpoint/2010/main" val="2773702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973092-741E-430C-B8E8-C1B651030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</a:t>
            </a:fld>
            <a:endParaRPr lang="en-US"/>
          </a:p>
        </p:txBody>
      </p:sp>
      <p:pic>
        <p:nvPicPr>
          <p:cNvPr id="6" name="Picture 5" descr="A picture containing person, person, sport, outdoor&#10;&#10;Description automatically generated">
            <a:extLst>
              <a:ext uri="{FF2B5EF4-FFF2-40B4-BE49-F238E27FC236}">
                <a16:creationId xmlns:a16="http://schemas.microsoft.com/office/drawing/2014/main" id="{B0C2468F-A876-4F6E-9D38-76E87E8A94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1" y="1546689"/>
            <a:ext cx="7803492" cy="401591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B2A9AF2-B3AF-4759-883F-7C390FB1B3D1}"/>
              </a:ext>
            </a:extLst>
          </p:cNvPr>
          <p:cNvSpPr txBox="1"/>
          <p:nvPr/>
        </p:nvSpPr>
        <p:spPr>
          <a:xfrm>
            <a:off x="1219200" y="533400"/>
            <a:ext cx="6705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000" dirty="0"/>
              <a:t>Ready for some heavy lifting?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BEFA440-A1EA-EDA4-F91B-C86C5605CE7A}"/>
              </a:ext>
            </a:extLst>
          </p:cNvPr>
          <p:cNvSpPr txBox="1"/>
          <p:nvPr/>
        </p:nvSpPr>
        <p:spPr>
          <a:xfrm>
            <a:off x="914401" y="5791200"/>
            <a:ext cx="78034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New ideas, ways of thinking &amp; working are on the table!</a:t>
            </a:r>
          </a:p>
        </p:txBody>
      </p:sp>
    </p:spTree>
    <p:extLst>
      <p:ext uri="{BB962C8B-B14F-4D97-AF65-F5344CB8AC3E}">
        <p14:creationId xmlns:p14="http://schemas.microsoft.com/office/powerpoint/2010/main" val="132088220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A44B26-EEF9-4485-B153-F119816B4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60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3DC176-B8A4-417F-9216-347F082DFAC1}"/>
              </a:ext>
            </a:extLst>
          </p:cNvPr>
          <p:cNvSpPr txBox="1"/>
          <p:nvPr/>
        </p:nvSpPr>
        <p:spPr>
          <a:xfrm>
            <a:off x="609600" y="609600"/>
            <a:ext cx="3733800" cy="2031325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dirty="0" err="1"/>
              <a:t>iris_tab</a:t>
            </a:r>
            <a:r>
              <a:rPr lang="en-CA" dirty="0"/>
              <a:t> &lt;-</a:t>
            </a:r>
          </a:p>
          <a:p>
            <a:r>
              <a:rPr lang="en-CA" dirty="0"/>
              <a:t>iris |&gt;</a:t>
            </a:r>
          </a:p>
          <a:p>
            <a:r>
              <a:rPr lang="en-CA" dirty="0"/>
              <a:t>  slice(1:5) |&gt;</a:t>
            </a:r>
          </a:p>
          <a:p>
            <a:r>
              <a:rPr lang="en-CA" dirty="0"/>
              <a:t>  </a:t>
            </a:r>
            <a:r>
              <a:rPr lang="en-CA" dirty="0" err="1"/>
              <a:t>gt</a:t>
            </a:r>
            <a:r>
              <a:rPr lang="en-CA" dirty="0"/>
              <a:t>() |&gt;</a:t>
            </a:r>
          </a:p>
          <a:p>
            <a:r>
              <a:rPr lang="en-CA" dirty="0"/>
              <a:t>  </a:t>
            </a:r>
            <a:r>
              <a:rPr lang="en-CA" dirty="0" err="1"/>
              <a:t>tab_header</a:t>
            </a:r>
            <a:r>
              <a:rPr lang="en-CA" dirty="0"/>
              <a:t>(</a:t>
            </a:r>
          </a:p>
          <a:p>
            <a:r>
              <a:rPr lang="en-CA" dirty="0"/>
              <a:t>    title = "Anderson's Iris Data",</a:t>
            </a:r>
          </a:p>
          <a:p>
            <a:r>
              <a:rPr lang="en-CA" dirty="0"/>
              <a:t>    subtitle = "(Collected in …)")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A135D6-5DAA-477F-A924-D0F4E99CFE51}"/>
              </a:ext>
            </a:extLst>
          </p:cNvPr>
          <p:cNvSpPr txBox="1"/>
          <p:nvPr/>
        </p:nvSpPr>
        <p:spPr>
          <a:xfrm>
            <a:off x="609600" y="2971800"/>
            <a:ext cx="3733800" cy="2862322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dirty="0" err="1"/>
              <a:t>iris_tab</a:t>
            </a:r>
            <a:r>
              <a:rPr lang="en-CA" dirty="0"/>
              <a:t> &lt;-</a:t>
            </a:r>
          </a:p>
          <a:p>
            <a:r>
              <a:rPr lang="en-CA" dirty="0"/>
              <a:t>  </a:t>
            </a:r>
            <a:r>
              <a:rPr lang="en-CA" dirty="0" err="1"/>
              <a:t>iris_tab</a:t>
            </a:r>
            <a:r>
              <a:rPr lang="en-CA" dirty="0"/>
              <a:t> |&gt;</a:t>
            </a:r>
          </a:p>
          <a:p>
            <a:r>
              <a:rPr lang="en-CA" dirty="0"/>
              <a:t>  </a:t>
            </a:r>
            <a:r>
              <a:rPr lang="en-CA" dirty="0" err="1"/>
              <a:t>tab_spanner</a:t>
            </a:r>
            <a:r>
              <a:rPr lang="en-CA" dirty="0"/>
              <a:t>(</a:t>
            </a:r>
          </a:p>
          <a:p>
            <a:r>
              <a:rPr lang="en-CA" dirty="0"/>
              <a:t>    label = "Sepal",</a:t>
            </a:r>
          </a:p>
          <a:p>
            <a:r>
              <a:rPr lang="en-CA" dirty="0"/>
              <a:t>    columns = c(</a:t>
            </a:r>
            <a:r>
              <a:rPr lang="en-CA" dirty="0" err="1"/>
              <a:t>Sepal.Length</a:t>
            </a:r>
            <a:r>
              <a:rPr lang="en-CA" dirty="0"/>
              <a:t>,</a:t>
            </a:r>
          </a:p>
          <a:p>
            <a:r>
              <a:rPr lang="en-CA" dirty="0"/>
              <a:t>                          </a:t>
            </a:r>
            <a:r>
              <a:rPr lang="en-CA" dirty="0" err="1"/>
              <a:t>Sepal.Width</a:t>
            </a:r>
            <a:r>
              <a:rPr lang="en-CA" dirty="0"/>
              <a:t>))    |&gt;</a:t>
            </a:r>
          </a:p>
          <a:p>
            <a:r>
              <a:rPr lang="en-CA" dirty="0"/>
              <a:t>  </a:t>
            </a:r>
            <a:r>
              <a:rPr lang="en-CA" dirty="0" err="1"/>
              <a:t>tab_spanner</a:t>
            </a:r>
            <a:r>
              <a:rPr lang="en-CA" dirty="0"/>
              <a:t>(</a:t>
            </a:r>
          </a:p>
          <a:p>
            <a:r>
              <a:rPr lang="en-CA" dirty="0"/>
              <a:t>    label = "Petal",</a:t>
            </a:r>
          </a:p>
          <a:p>
            <a:r>
              <a:rPr lang="en-CA" dirty="0"/>
              <a:t>    columns = c(</a:t>
            </a:r>
            <a:r>
              <a:rPr lang="en-CA" dirty="0" err="1"/>
              <a:t>Petal.Length</a:t>
            </a:r>
            <a:r>
              <a:rPr lang="en-CA" dirty="0"/>
              <a:t>,</a:t>
            </a:r>
          </a:p>
          <a:p>
            <a:r>
              <a:rPr lang="en-CA" dirty="0"/>
              <a:t>                          </a:t>
            </a:r>
            <a:r>
              <a:rPr lang="en-CA" dirty="0" err="1"/>
              <a:t>Petal.Width</a:t>
            </a:r>
            <a:r>
              <a:rPr lang="en-CA" dirty="0"/>
              <a:t>))     |&gt;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FCCFBAF-B94E-47B5-B5E3-2FF383A1A506}"/>
              </a:ext>
            </a:extLst>
          </p:cNvPr>
          <p:cNvSpPr txBox="1"/>
          <p:nvPr/>
        </p:nvSpPr>
        <p:spPr>
          <a:xfrm>
            <a:off x="4495800" y="590107"/>
            <a:ext cx="4191000" cy="2308324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err="1"/>
              <a:t>iris_tab</a:t>
            </a:r>
            <a:r>
              <a:rPr lang="en-US" sz="1600" dirty="0"/>
              <a:t> &lt;- </a:t>
            </a:r>
            <a:r>
              <a:rPr lang="en-US" sz="1600" dirty="0" err="1"/>
              <a:t>iris_tab</a:t>
            </a:r>
            <a:r>
              <a:rPr lang="en-US" sz="1600" dirty="0"/>
              <a:t> |&gt;</a:t>
            </a:r>
          </a:p>
          <a:p>
            <a:r>
              <a:rPr lang="en-US" sz="1600" dirty="0"/>
              <a:t>  </a:t>
            </a:r>
            <a:r>
              <a:rPr lang="en-US" sz="1600" dirty="0" err="1">
                <a:highlight>
                  <a:srgbClr val="FFFF00"/>
                </a:highlight>
              </a:rPr>
              <a:t>cols_label</a:t>
            </a:r>
            <a:r>
              <a:rPr lang="en-US" sz="1600" dirty="0"/>
              <a:t>(</a:t>
            </a:r>
          </a:p>
          <a:p>
            <a:r>
              <a:rPr lang="en-US" sz="1600" dirty="0"/>
              <a:t>    </a:t>
            </a:r>
            <a:r>
              <a:rPr lang="en-US" sz="1600" dirty="0" err="1"/>
              <a:t>Sepal.Length</a:t>
            </a:r>
            <a:r>
              <a:rPr lang="en-US" sz="1600" dirty="0"/>
              <a:t> = "Length",</a:t>
            </a:r>
          </a:p>
          <a:p>
            <a:r>
              <a:rPr lang="en-US" sz="1600" dirty="0"/>
              <a:t>    </a:t>
            </a:r>
            <a:r>
              <a:rPr lang="en-US" sz="1600" dirty="0" err="1"/>
              <a:t>Sepal.Width</a:t>
            </a:r>
            <a:r>
              <a:rPr lang="en-US" sz="1600" dirty="0"/>
              <a:t> = "Width",</a:t>
            </a:r>
          </a:p>
          <a:p>
            <a:r>
              <a:rPr lang="en-US" sz="1600" dirty="0"/>
              <a:t>    </a:t>
            </a:r>
            <a:r>
              <a:rPr lang="en-US" sz="1600" dirty="0" err="1"/>
              <a:t>Petal.Length</a:t>
            </a:r>
            <a:r>
              <a:rPr lang="en-US" sz="1600" dirty="0"/>
              <a:t> = "Length",</a:t>
            </a:r>
          </a:p>
          <a:p>
            <a:r>
              <a:rPr lang="en-US" sz="1600" dirty="0"/>
              <a:t>    </a:t>
            </a:r>
            <a:r>
              <a:rPr lang="en-US" sz="1600" dirty="0" err="1"/>
              <a:t>Petal.Width</a:t>
            </a:r>
            <a:r>
              <a:rPr lang="en-US" sz="1600" dirty="0"/>
              <a:t> = "Width") |&gt;</a:t>
            </a:r>
          </a:p>
          <a:p>
            <a:r>
              <a:rPr lang="en-US" sz="1600" dirty="0"/>
              <a:t>  </a:t>
            </a:r>
            <a:r>
              <a:rPr lang="en-US" sz="1600" dirty="0" err="1">
                <a:highlight>
                  <a:srgbClr val="FFFF00"/>
                </a:highlight>
              </a:rPr>
              <a:t>tab_options</a:t>
            </a:r>
            <a:r>
              <a:rPr lang="en-US" sz="1600" dirty="0"/>
              <a:t>(</a:t>
            </a:r>
          </a:p>
          <a:p>
            <a:r>
              <a:rPr lang="en-US" sz="1600" dirty="0"/>
              <a:t>    </a:t>
            </a:r>
            <a:r>
              <a:rPr lang="en-US" sz="1600" dirty="0" err="1"/>
              <a:t>heading.background.color</a:t>
            </a:r>
            <a:r>
              <a:rPr lang="en-US" sz="1600" dirty="0"/>
              <a:t> = "</a:t>
            </a:r>
            <a:r>
              <a:rPr lang="en-US" sz="1600" dirty="0">
                <a:highlight>
                  <a:srgbClr val="C6DBEF"/>
                </a:highlight>
              </a:rPr>
              <a:t>#c6dbef</a:t>
            </a:r>
            <a:r>
              <a:rPr lang="en-US" sz="1600" dirty="0"/>
              <a:t>",</a:t>
            </a:r>
          </a:p>
          <a:p>
            <a:r>
              <a:rPr lang="en-US" sz="1600" dirty="0"/>
              <a:t>    </a:t>
            </a:r>
            <a:r>
              <a:rPr lang="en-US" sz="1600" dirty="0" err="1"/>
              <a:t>column_labels.background.color</a:t>
            </a:r>
            <a:r>
              <a:rPr lang="en-US" sz="1600" dirty="0"/>
              <a:t> = </a:t>
            </a:r>
            <a:r>
              <a:rPr lang="en-US" sz="1600" dirty="0">
                <a:highlight>
                  <a:srgbClr val="EDF8FB"/>
                </a:highlight>
              </a:rPr>
              <a:t>"#edf8fb")</a:t>
            </a:r>
          </a:p>
        </p:txBody>
      </p:sp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8C83AAAD-F7FE-4B66-ACA9-DED8EDEFB4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6048" y="2980944"/>
            <a:ext cx="3425658" cy="374904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AD7BC73-7D4F-4DF0-95A7-7C13F96D12A0}"/>
              </a:ext>
            </a:extLst>
          </p:cNvPr>
          <p:cNvSpPr txBox="1"/>
          <p:nvPr/>
        </p:nvSpPr>
        <p:spPr>
          <a:xfrm>
            <a:off x="7239000" y="757366"/>
            <a:ext cx="1981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Re-label columns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Colorize headings</a:t>
            </a:r>
          </a:p>
        </p:txBody>
      </p:sp>
    </p:spTree>
    <p:extLst>
      <p:ext uri="{BB962C8B-B14F-4D97-AF65-F5344CB8AC3E}">
        <p14:creationId xmlns:p14="http://schemas.microsoft.com/office/powerpoint/2010/main" val="408007625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1C2970-0622-91BA-2B85-512E990BFA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 err="1">
                <a:latin typeface="Lucida Console" panose="020B0609040504020204" pitchFamily="49" charset="0"/>
              </a:rPr>
              <a:t>tinytable</a:t>
            </a:r>
            <a:endParaRPr lang="en-CA" dirty="0">
              <a:latin typeface="Lucida Console" panose="020B0609040504020204" pitchFamily="49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4B5E29D-A232-3FA3-1478-941F81989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61</a:t>
            </a:fld>
            <a:endParaRPr lang="en-US"/>
          </a:p>
        </p:txBody>
      </p:sp>
      <p:pic>
        <p:nvPicPr>
          <p:cNvPr id="7" name="Picture 6" descr="A drawing of a table&#10;&#10;Description automatically generated">
            <a:extLst>
              <a:ext uri="{FF2B5EF4-FFF2-40B4-BE49-F238E27FC236}">
                <a16:creationId xmlns:a16="http://schemas.microsoft.com/office/drawing/2014/main" id="{B2285D89-5D03-EF70-5CF6-4204EFC2D46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990600"/>
            <a:ext cx="4038600" cy="22694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3962C66-497C-E963-A0B2-E0FC3E241B40}"/>
              </a:ext>
            </a:extLst>
          </p:cNvPr>
          <p:cNvSpPr txBox="1"/>
          <p:nvPr/>
        </p:nvSpPr>
        <p:spPr>
          <a:xfrm>
            <a:off x="457200" y="1143000"/>
            <a:ext cx="4191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tinytable</a:t>
            </a:r>
            <a:r>
              <a:rPr lang="en-CA" dirty="0"/>
              <a:t> is a lightweight but full-featured table generator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simple interface, easy to learn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flexible output for all formats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6D2C07-1A05-65A3-2B6A-DE7B194E39EB}"/>
              </a:ext>
            </a:extLst>
          </p:cNvPr>
          <p:cNvSpPr txBox="1"/>
          <p:nvPr/>
        </p:nvSpPr>
        <p:spPr>
          <a:xfrm>
            <a:off x="609600" y="3810000"/>
            <a:ext cx="3657600" cy="923330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dirty="0"/>
              <a:t>library(</a:t>
            </a:r>
            <a:r>
              <a:rPr lang="en-CA" dirty="0" err="1"/>
              <a:t>tinytable</a:t>
            </a:r>
            <a:r>
              <a:rPr lang="en-CA" dirty="0"/>
              <a:t>)</a:t>
            </a:r>
          </a:p>
          <a:p>
            <a:r>
              <a:rPr lang="en-CA" dirty="0"/>
              <a:t>x &lt;- </a:t>
            </a:r>
            <a:r>
              <a:rPr lang="en-CA" dirty="0" err="1"/>
              <a:t>mtcars</a:t>
            </a:r>
            <a:r>
              <a:rPr lang="en-CA" dirty="0"/>
              <a:t>[1:5, 1:5]</a:t>
            </a:r>
          </a:p>
          <a:p>
            <a:r>
              <a:rPr lang="en-CA" dirty="0" err="1"/>
              <a:t>tt</a:t>
            </a:r>
            <a:r>
              <a:rPr lang="en-CA" dirty="0"/>
              <a:t>(x)</a:t>
            </a:r>
          </a:p>
        </p:txBody>
      </p:sp>
      <p:pic>
        <p:nvPicPr>
          <p:cNvPr id="11" name="Picture 10" descr="A table with numbers and letters&#10;&#10;Description automatically generated">
            <a:extLst>
              <a:ext uri="{FF2B5EF4-FFF2-40B4-BE49-F238E27FC236}">
                <a16:creationId xmlns:a16="http://schemas.microsoft.com/office/drawing/2014/main" id="{FBB33739-414C-E5F9-7FD5-9CF207DCAF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7587" y="3744636"/>
            <a:ext cx="3224567" cy="232919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E99B6A8-CBBE-69F0-2EFD-A849E66F3E50}"/>
              </a:ext>
            </a:extLst>
          </p:cNvPr>
          <p:cNvSpPr txBox="1"/>
          <p:nvPr/>
        </p:nvSpPr>
        <p:spPr>
          <a:xfrm>
            <a:off x="685800" y="6477000"/>
            <a:ext cx="7086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/>
              <a:t>See: </a:t>
            </a:r>
            <a:r>
              <a:rPr lang="en-CA" sz="1400" dirty="0">
                <a:hlinkClick r:id="rId4"/>
              </a:rPr>
              <a:t>https://vincentarelbundock.github.io/tinytable/</a:t>
            </a:r>
            <a:r>
              <a:rPr lang="en-CA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5187072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1EDD8D-40F3-ABA2-D4C8-7EF288BC74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4000" dirty="0" err="1">
                <a:latin typeface="Lucida Console" panose="020B0609040504020204" pitchFamily="49" charset="0"/>
              </a:rPr>
              <a:t>tinytable</a:t>
            </a:r>
            <a:endParaRPr lang="en-CA" sz="4000" dirty="0">
              <a:latin typeface="Lucida Console" panose="020B0609040504020204" pitchFamily="49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654F0D7-0348-F3FB-355F-792560957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62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464F3C-1368-D130-F35C-A1BD2FFA5A94}"/>
              </a:ext>
            </a:extLst>
          </p:cNvPr>
          <p:cNvSpPr txBox="1"/>
          <p:nvPr/>
        </p:nvSpPr>
        <p:spPr>
          <a:xfrm>
            <a:off x="457200" y="1646872"/>
            <a:ext cx="8229600" cy="2031325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dirty="0"/>
              <a:t>data |&gt; </a:t>
            </a:r>
            <a:r>
              <a:rPr lang="en-CA" dirty="0" err="1"/>
              <a:t>tt</a:t>
            </a:r>
            <a:r>
              <a:rPr lang="en-CA" dirty="0"/>
              <a:t>() |&gt;             </a:t>
            </a:r>
            <a:r>
              <a:rPr lang="en-CA" dirty="0">
                <a:solidFill>
                  <a:srgbClr val="00B050"/>
                </a:solidFill>
              </a:rPr>
              <a:t># basic table</a:t>
            </a:r>
          </a:p>
          <a:p>
            <a:r>
              <a:rPr lang="en-CA" dirty="0"/>
              <a:t>    </a:t>
            </a:r>
            <a:r>
              <a:rPr lang="en-CA" dirty="0" err="1"/>
              <a:t>format_tt</a:t>
            </a:r>
            <a:r>
              <a:rPr lang="en-CA" dirty="0"/>
              <a:t>() |&gt;         </a:t>
            </a:r>
            <a:r>
              <a:rPr lang="en-CA" dirty="0">
                <a:solidFill>
                  <a:srgbClr val="00B050"/>
                </a:solidFill>
              </a:rPr>
              <a:t># format columns: significant digits, decimal points, …</a:t>
            </a:r>
          </a:p>
          <a:p>
            <a:r>
              <a:rPr lang="en-CA" dirty="0"/>
              <a:t>    </a:t>
            </a:r>
            <a:r>
              <a:rPr lang="en-CA" dirty="0" err="1"/>
              <a:t>style_tt</a:t>
            </a:r>
            <a:r>
              <a:rPr lang="en-CA" dirty="0"/>
              <a:t>() |&gt;             </a:t>
            </a:r>
            <a:r>
              <a:rPr lang="en-CA" dirty="0">
                <a:solidFill>
                  <a:srgbClr val="00B050"/>
                </a:solidFill>
              </a:rPr>
              <a:t># align, colors, …</a:t>
            </a:r>
          </a:p>
          <a:p>
            <a:r>
              <a:rPr lang="en-CA" dirty="0"/>
              <a:t>    </a:t>
            </a:r>
            <a:r>
              <a:rPr lang="en-CA" dirty="0" err="1"/>
              <a:t>theme_tt</a:t>
            </a:r>
            <a:r>
              <a:rPr lang="en-CA" dirty="0"/>
              <a:t>() |&gt;          </a:t>
            </a:r>
            <a:r>
              <a:rPr lang="en-CA" dirty="0">
                <a:solidFill>
                  <a:srgbClr val="00B050"/>
                </a:solidFill>
              </a:rPr>
              <a:t># themes for LaTeX, HTML, …</a:t>
            </a:r>
          </a:p>
          <a:p>
            <a:r>
              <a:rPr lang="en-CA" dirty="0"/>
              <a:t>    </a:t>
            </a:r>
            <a:r>
              <a:rPr lang="en-CA" dirty="0" err="1"/>
              <a:t>group_tt</a:t>
            </a:r>
            <a:r>
              <a:rPr lang="en-CA" dirty="0"/>
              <a:t>()                </a:t>
            </a:r>
            <a:r>
              <a:rPr lang="en-CA" dirty="0">
                <a:solidFill>
                  <a:srgbClr val="00B050"/>
                </a:solidFill>
              </a:rPr>
              <a:t># spanning labels for groups of rows/ columns</a:t>
            </a:r>
          </a:p>
          <a:p>
            <a:endParaRPr lang="en-CA" dirty="0"/>
          </a:p>
          <a:p>
            <a:r>
              <a:rPr lang="en-CA" dirty="0" err="1"/>
              <a:t>save_tt</a:t>
            </a:r>
            <a:r>
              <a:rPr lang="en-CA" dirty="0"/>
              <a:t>(x, filename)   </a:t>
            </a:r>
            <a:r>
              <a:rPr lang="en-CA" dirty="0">
                <a:solidFill>
                  <a:srgbClr val="00B050"/>
                </a:solidFill>
              </a:rPr>
              <a:t># save to  .docx, .html, .</a:t>
            </a:r>
            <a:r>
              <a:rPr lang="en-CA" dirty="0" err="1">
                <a:solidFill>
                  <a:srgbClr val="00B050"/>
                </a:solidFill>
              </a:rPr>
              <a:t>png</a:t>
            </a:r>
            <a:r>
              <a:rPr lang="en-CA" dirty="0">
                <a:solidFill>
                  <a:srgbClr val="00B050"/>
                </a:solidFill>
              </a:rPr>
              <a:t>, .pdf, .</a:t>
            </a:r>
            <a:r>
              <a:rPr lang="en-CA" dirty="0" err="1">
                <a:solidFill>
                  <a:srgbClr val="00B050"/>
                </a:solidFill>
              </a:rPr>
              <a:t>tex</a:t>
            </a:r>
            <a:r>
              <a:rPr lang="en-CA" dirty="0">
                <a:solidFill>
                  <a:srgbClr val="00B050"/>
                </a:solidFill>
              </a:rPr>
              <a:t>, or render in </a:t>
            </a:r>
            <a:r>
              <a:rPr lang="en-CA" dirty="0" err="1">
                <a:solidFill>
                  <a:srgbClr val="00B050"/>
                </a:solidFill>
              </a:rPr>
              <a:t>Rmarkdown</a:t>
            </a:r>
            <a:r>
              <a:rPr lang="en-CA" dirty="0">
                <a:solidFill>
                  <a:srgbClr val="00B050"/>
                </a:solidFill>
              </a:rPr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104328-B4AD-76F1-D160-353E06FA766F}"/>
              </a:ext>
            </a:extLst>
          </p:cNvPr>
          <p:cNvSpPr txBox="1"/>
          <p:nvPr/>
        </p:nvSpPr>
        <p:spPr>
          <a:xfrm>
            <a:off x="457200" y="11430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A few simple functions for constructing nice tables:</a:t>
            </a:r>
          </a:p>
        </p:txBody>
      </p:sp>
    </p:spTree>
    <p:extLst>
      <p:ext uri="{BB962C8B-B14F-4D97-AF65-F5344CB8AC3E}">
        <p14:creationId xmlns:p14="http://schemas.microsoft.com/office/powerpoint/2010/main" val="17069116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E38BF7-6F9B-99B2-4DD7-8CE03EC580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Writing &amp; publishing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B2D6CA5-9D83-601E-B07C-03C5A92B1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63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3BEC7B5-A672-7A00-2E9C-4AB0AE27E83D}"/>
              </a:ext>
            </a:extLst>
          </p:cNvPr>
          <p:cNvSpPr txBox="1"/>
          <p:nvPr/>
        </p:nvSpPr>
        <p:spPr>
          <a:xfrm>
            <a:off x="457200" y="12192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A variety of R packages make it easy to write and publish research reports, slide presentations in various formats (HTML, Word, LaTeX, …), all within R Studio </a:t>
            </a:r>
          </a:p>
        </p:txBody>
      </p:sp>
      <p:pic>
        <p:nvPicPr>
          <p:cNvPr id="8" name="Picture 3" descr="C:\Dropbox\Documents\SCS\RGraphics\images\RStudio\knitr.png">
            <a:extLst>
              <a:ext uri="{FF2B5EF4-FFF2-40B4-BE49-F238E27FC236}">
                <a16:creationId xmlns:a16="http://schemas.microsoft.com/office/drawing/2014/main" id="{EF694434-69F7-DC4F-5B69-12BAE83833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2094131"/>
            <a:ext cx="609602" cy="707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C:\Dropbox\Documents\SCS\RGraphics\images\RStudio\rmarkdown.png">
            <a:extLst>
              <a:ext uri="{FF2B5EF4-FFF2-40B4-BE49-F238E27FC236}">
                <a16:creationId xmlns:a16="http://schemas.microsoft.com/office/drawing/2014/main" id="{EEAD3E75-46B1-E1C8-BAAA-30D8DFFE49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2094131"/>
            <a:ext cx="609602" cy="707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E8D09ED4-DB0C-F07A-F74D-35C2BFCA7A8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752" y="3050236"/>
            <a:ext cx="612250" cy="70408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EFD4C3E-5ADE-8C22-8507-C7858D65ACC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5975" y="3050236"/>
            <a:ext cx="609600" cy="704088"/>
          </a:xfrm>
          <a:prstGeom prst="rect">
            <a:avLst/>
          </a:prstGeom>
        </p:spPr>
      </p:pic>
      <p:pic>
        <p:nvPicPr>
          <p:cNvPr id="12" name="Picture 11" descr="A hexagon with white text&#10;&#10;Description automatically generated">
            <a:extLst>
              <a:ext uri="{FF2B5EF4-FFF2-40B4-BE49-F238E27FC236}">
                <a16:creationId xmlns:a16="http://schemas.microsoft.com/office/drawing/2014/main" id="{823B1272-7F21-5381-DF16-7EABF39C8B9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5752" y="3050236"/>
            <a:ext cx="617677" cy="71323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6EC2532-75DE-1A4A-EC58-A20F62BE6FF6}"/>
              </a:ext>
            </a:extLst>
          </p:cNvPr>
          <p:cNvSpPr txBox="1"/>
          <p:nvPr/>
        </p:nvSpPr>
        <p:spPr>
          <a:xfrm>
            <a:off x="3429000" y="2094131"/>
            <a:ext cx="533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Write R scripts or documents comprising reproducible code and text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E9379C-5D0C-3017-B912-FAF9AEC8E386}"/>
              </a:ext>
            </a:extLst>
          </p:cNvPr>
          <p:cNvSpPr txBox="1"/>
          <p:nvPr/>
        </p:nvSpPr>
        <p:spPr>
          <a:xfrm>
            <a:off x="3505200" y="3050236"/>
            <a:ext cx="5181600" cy="3787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Special format for books, blogs, websites, …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38979DC-C2FB-4610-82F4-6C8BFA7B228B}"/>
              </a:ext>
            </a:extLst>
          </p:cNvPr>
          <p:cNvSpPr txBox="1"/>
          <p:nvPr/>
        </p:nvSpPr>
        <p:spPr>
          <a:xfrm>
            <a:off x="530752" y="4114800"/>
            <a:ext cx="8229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Organize your work with:</a:t>
            </a:r>
          </a:p>
          <a:p>
            <a:endParaRPr lang="en-CA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R Studio projects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 err="1"/>
              <a:t>Github</a:t>
            </a:r>
            <a:r>
              <a:rPr lang="en-CA" dirty="0"/>
              <a:t> for version control &amp; collaboration</a:t>
            </a:r>
          </a:p>
          <a:p>
            <a:endParaRPr lang="en-CA" dirty="0"/>
          </a:p>
          <a:p>
            <a:r>
              <a:rPr lang="en-CA" dirty="0"/>
              <a:t>Publish online with </a:t>
            </a:r>
            <a:r>
              <a:rPr lang="en-CA" dirty="0" err="1"/>
              <a:t>github</a:t>
            </a:r>
            <a:r>
              <a:rPr lang="en-CA" dirty="0"/>
              <a:t>-pages, Netlify, …</a:t>
            </a:r>
          </a:p>
        </p:txBody>
      </p:sp>
    </p:spTree>
    <p:extLst>
      <p:ext uri="{BB962C8B-B14F-4D97-AF65-F5344CB8AC3E}">
        <p14:creationId xmlns:p14="http://schemas.microsoft.com/office/powerpoint/2010/main" val="235292452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 Studio projects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/>
              <a:t>64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219200"/>
            <a:ext cx="3908572" cy="493714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2845" y="2052862"/>
            <a:ext cx="2552381" cy="179523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5226" y="3962400"/>
            <a:ext cx="2547619" cy="180476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724400" y="1295400"/>
            <a:ext cx="39954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 Studio projects are a handy way to organize your work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4419600" y="1941731"/>
            <a:ext cx="1371600" cy="438834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5791200" y="2514600"/>
            <a:ext cx="0" cy="1447800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EC555F74-3E60-49E8-AA1C-E3D152785D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13419" y="6074024"/>
            <a:ext cx="1123810" cy="24761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C401952-A774-40DB-9C95-F28DECD71FBC}"/>
              </a:ext>
            </a:extLst>
          </p:cNvPr>
          <p:cNvSpPr txBox="1"/>
          <p:nvPr/>
        </p:nvSpPr>
        <p:spPr>
          <a:xfrm>
            <a:off x="5912845" y="5937946"/>
            <a:ext cx="26215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The .</a:t>
            </a:r>
            <a:r>
              <a:rPr lang="en-US" sz="1400" dirty="0" err="1"/>
              <a:t>Rproj</a:t>
            </a:r>
            <a:r>
              <a:rPr lang="en-US" sz="1400" dirty="0"/>
              <a:t> item opens the project in R Studio</a:t>
            </a:r>
          </a:p>
        </p:txBody>
      </p:sp>
    </p:spTree>
    <p:extLst>
      <p:ext uri="{BB962C8B-B14F-4D97-AF65-F5344CB8AC3E}">
        <p14:creationId xmlns:p14="http://schemas.microsoft.com/office/powerpoint/2010/main" val="249084418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 Studio projects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/>
              <a:t>65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828800"/>
            <a:ext cx="7985715" cy="472333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19200"/>
            <a:ext cx="830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 R Studio project for a </a:t>
            </a:r>
            <a:r>
              <a:rPr lang="en-US" dirty="0">
                <a:solidFill>
                  <a:srgbClr val="FF0000"/>
                </a:solidFill>
              </a:rPr>
              <a:t>research paper</a:t>
            </a:r>
            <a:r>
              <a:rPr lang="en-US" dirty="0"/>
              <a:t>: R files (scripts), </a:t>
            </a:r>
            <a:r>
              <a:rPr lang="en-US" dirty="0" err="1"/>
              <a:t>Rmd</a:t>
            </a:r>
            <a:r>
              <a:rPr lang="en-US" dirty="0"/>
              <a:t> files (text, R “chunks”) </a:t>
            </a:r>
          </a:p>
        </p:txBody>
      </p:sp>
    </p:spTree>
    <p:extLst>
      <p:ext uri="{BB962C8B-B14F-4D97-AF65-F5344CB8AC3E}">
        <p14:creationId xmlns:p14="http://schemas.microsoft.com/office/powerpoint/2010/main" val="273150473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Organizing an R project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3124200"/>
          </a:xfrm>
        </p:spPr>
        <p:txBody>
          <a:bodyPr>
            <a:normAutofit/>
          </a:bodyPr>
          <a:lstStyle/>
          <a:p>
            <a:r>
              <a:rPr lang="en-US" dirty="0"/>
              <a:t>Use a separate folder for each project</a:t>
            </a:r>
          </a:p>
          <a:p>
            <a:r>
              <a:rPr lang="en-US" dirty="0"/>
              <a:t>Use sub-folders for various parts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1" y="2263961"/>
            <a:ext cx="6864287" cy="173571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62000" y="4572000"/>
            <a:ext cx="17526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data files: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raw data (.csv)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saved R data (.</a:t>
            </a:r>
            <a:r>
              <a:rPr lang="en-US" sz="1600" dirty="0" err="1"/>
              <a:t>Rdata</a:t>
            </a:r>
            <a:r>
              <a:rPr lang="en-US" sz="1600" dirty="0"/>
              <a:t>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022600" y="4572000"/>
            <a:ext cx="1676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figures: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diagrams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analysis plots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5700" y="4470082"/>
            <a:ext cx="685714" cy="89904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207000" y="4572000"/>
            <a:ext cx="1447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R files: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data import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analysis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124700" y="5403209"/>
            <a:ext cx="1638300" cy="73866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/>
              <a:t>Write</a:t>
            </a:r>
            <a:r>
              <a:rPr lang="en-US" sz="1400" dirty="0"/>
              <a:t> up files will go here (.</a:t>
            </a:r>
            <a:r>
              <a:rPr lang="en-US" sz="1400" dirty="0" err="1"/>
              <a:t>Rmd</a:t>
            </a:r>
            <a:r>
              <a:rPr lang="en-US" sz="1400" dirty="0"/>
              <a:t>, .</a:t>
            </a:r>
            <a:r>
              <a:rPr lang="en-US" sz="1400" dirty="0" err="1"/>
              <a:t>docx</a:t>
            </a:r>
            <a:r>
              <a:rPr lang="en-US" sz="1400" dirty="0"/>
              <a:t>, .pdf)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1828800" y="3999676"/>
            <a:ext cx="990600" cy="572324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7" idx="0"/>
          </p:cNvCxnSpPr>
          <p:nvPr/>
        </p:nvCxnSpPr>
        <p:spPr>
          <a:xfrm flipV="1">
            <a:off x="3860800" y="3999676"/>
            <a:ext cx="838200" cy="572324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5930900" y="3999676"/>
            <a:ext cx="774700" cy="572324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8" idx="0"/>
          </p:cNvCxnSpPr>
          <p:nvPr/>
        </p:nvCxnSpPr>
        <p:spPr>
          <a:xfrm flipV="1">
            <a:off x="7848557" y="3657600"/>
            <a:ext cx="43" cy="812482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/>
          <p:cNvSpPr/>
          <p:nvPr/>
        </p:nvSpPr>
        <p:spPr>
          <a:xfrm>
            <a:off x="4575144" y="2362200"/>
            <a:ext cx="914400" cy="3693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762000" y="5867400"/>
            <a:ext cx="6096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This project, saved in a </a:t>
            </a:r>
            <a:r>
              <a:rPr lang="en-US" sz="1600" dirty="0">
                <a:solidFill>
                  <a:srgbClr val="FF0000"/>
                </a:solidFill>
              </a:rPr>
              <a:t>Dropbox</a:t>
            </a:r>
            <a:r>
              <a:rPr lang="en-US" sz="1600" dirty="0"/>
              <a:t> folder automatically syncs with all my computers &amp; collaborators.  I use </a:t>
            </a:r>
            <a:r>
              <a:rPr lang="en-US" sz="1600" dirty="0" err="1"/>
              <a:t>Git</a:t>
            </a:r>
            <a:r>
              <a:rPr lang="en-US" sz="1600" dirty="0"/>
              <a:t> &amp; </a:t>
            </a:r>
            <a:r>
              <a:rPr lang="en-US" sz="1600" dirty="0">
                <a:solidFill>
                  <a:srgbClr val="FF0000"/>
                </a:solidFill>
              </a:rPr>
              <a:t>GitHub</a:t>
            </a:r>
            <a:r>
              <a:rPr lang="en-US" sz="1600" dirty="0"/>
              <a:t> for more serious work.</a:t>
            </a:r>
          </a:p>
        </p:txBody>
      </p:sp>
    </p:spTree>
    <p:extLst>
      <p:ext uri="{BB962C8B-B14F-4D97-AF65-F5344CB8AC3E}">
        <p14:creationId xmlns:p14="http://schemas.microsoft.com/office/powerpoint/2010/main" val="2715826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/>
      <p:bldP spid="10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Organizing an R project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1676400"/>
          </a:xfrm>
        </p:spPr>
        <p:txBody>
          <a:bodyPr/>
          <a:lstStyle/>
          <a:p>
            <a:r>
              <a:rPr lang="en-US" dirty="0"/>
              <a:t>Use separate R files for different steps:</a:t>
            </a:r>
          </a:p>
          <a:p>
            <a:pPr lvl="1"/>
            <a:r>
              <a:rPr lang="en-US" dirty="0"/>
              <a:t>Data import, data cleaning, … </a:t>
            </a:r>
            <a:r>
              <a:rPr lang="en-US" dirty="0">
                <a:sym typeface="Symbol"/>
              </a:rPr>
              <a:t> save as an </a:t>
            </a:r>
            <a:r>
              <a:rPr lang="en-US" dirty="0" err="1">
                <a:sym typeface="Symbol"/>
              </a:rPr>
              <a:t>RData</a:t>
            </a:r>
            <a:r>
              <a:rPr lang="en-US" dirty="0">
                <a:sym typeface="Symbol"/>
              </a:rPr>
              <a:t> file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  <a:sym typeface="Symbol"/>
              </a:rPr>
              <a:t>Analysis: load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  <a:sym typeface="Symbol"/>
              </a:rPr>
              <a:t>RData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sym typeface="Symbol"/>
              </a:rPr>
              <a:t>, …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67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33400" y="3429000"/>
            <a:ext cx="8001000" cy="2062103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 </a:t>
            </a:r>
            <a:r>
              <a:rPr lang="en-US" sz="1600" dirty="0">
                <a:solidFill>
                  <a:srgbClr val="00B050"/>
                </a:solidFill>
              </a:rPr>
              <a:t># read the data; better yet: use </a:t>
            </a:r>
            <a:r>
              <a:rPr lang="en-US" sz="1600" dirty="0" err="1">
                <a:solidFill>
                  <a:srgbClr val="00B050"/>
                </a:solidFill>
              </a:rPr>
              <a:t>RStudio</a:t>
            </a:r>
            <a:r>
              <a:rPr lang="en-US" sz="1600" dirty="0">
                <a:solidFill>
                  <a:srgbClr val="00B050"/>
                </a:solidFill>
              </a:rPr>
              <a:t> File -&gt; Import Dataset ...</a:t>
            </a:r>
          </a:p>
          <a:p>
            <a:r>
              <a:rPr lang="en-US" sz="1600" dirty="0" err="1"/>
              <a:t>mydata</a:t>
            </a:r>
            <a:r>
              <a:rPr lang="en-US" sz="1600" dirty="0"/>
              <a:t> &lt;- read.csv("data/mydata.csv")</a:t>
            </a:r>
          </a:p>
          <a:p>
            <a:endParaRPr lang="en-US" sz="1600" dirty="0"/>
          </a:p>
          <a:p>
            <a:r>
              <a:rPr lang="en-US" sz="1600" dirty="0">
                <a:solidFill>
                  <a:srgbClr val="00B050"/>
                </a:solidFill>
              </a:rPr>
              <a:t># data cleaning: </a:t>
            </a:r>
          </a:p>
          <a:p>
            <a:r>
              <a:rPr lang="en-US" sz="1600" dirty="0">
                <a:solidFill>
                  <a:srgbClr val="00B050"/>
                </a:solidFill>
              </a:rPr>
              <a:t>#         filter missing, make factors, transform variables, ....</a:t>
            </a:r>
          </a:p>
          <a:p>
            <a:endParaRPr lang="en-US" sz="1600" dirty="0"/>
          </a:p>
          <a:p>
            <a:r>
              <a:rPr lang="en-US" sz="1600" dirty="0">
                <a:solidFill>
                  <a:srgbClr val="00B050"/>
                </a:solidFill>
              </a:rPr>
              <a:t># save the current state</a:t>
            </a:r>
          </a:p>
          <a:p>
            <a:r>
              <a:rPr lang="en-US" sz="1600" dirty="0"/>
              <a:t>save("data/</a:t>
            </a:r>
            <a:r>
              <a:rPr lang="en-US" sz="1600" dirty="0" err="1"/>
              <a:t>mydata.RData</a:t>
            </a:r>
            <a:r>
              <a:rPr lang="en-US" sz="1600" dirty="0"/>
              <a:t>")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14574" y="2939534"/>
            <a:ext cx="8019826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read-</a:t>
            </a:r>
            <a:r>
              <a:rPr lang="en-US" dirty="0" err="1"/>
              <a:t>mydata.R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349849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Organizing an R project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1676400"/>
          </a:xfrm>
        </p:spPr>
        <p:txBody>
          <a:bodyPr/>
          <a:lstStyle/>
          <a:p>
            <a:r>
              <a:rPr lang="en-US" dirty="0"/>
              <a:t>Use separate R files for different steps: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Data import, data cleaning, …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sym typeface="Symbol"/>
              </a:rPr>
              <a:t> save as an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  <a:sym typeface="Symbol"/>
              </a:rPr>
              <a:t>RData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sym typeface="Symbol"/>
              </a:rPr>
              <a:t> file</a:t>
            </a:r>
          </a:p>
          <a:p>
            <a:pPr lvl="1"/>
            <a:r>
              <a:rPr lang="en-US" dirty="0">
                <a:sym typeface="Symbol"/>
              </a:rPr>
              <a:t>Analysis: load </a:t>
            </a:r>
            <a:r>
              <a:rPr lang="en-US" dirty="0" err="1">
                <a:sym typeface="Symbol"/>
              </a:rPr>
              <a:t>RData</a:t>
            </a:r>
            <a:r>
              <a:rPr lang="en-US" dirty="0">
                <a:sym typeface="Symbol"/>
              </a:rPr>
              <a:t>, …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68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33400" y="3200400"/>
            <a:ext cx="8001000" cy="3046988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 #’ ## load the data</a:t>
            </a:r>
          </a:p>
          <a:p>
            <a:r>
              <a:rPr lang="en-US" sz="1600" dirty="0"/>
              <a:t>load("data/</a:t>
            </a:r>
            <a:r>
              <a:rPr lang="en-US" sz="1600" dirty="0" err="1"/>
              <a:t>mydata.RData</a:t>
            </a:r>
            <a:r>
              <a:rPr lang="en-US" sz="1600" dirty="0"/>
              <a:t>")</a:t>
            </a:r>
          </a:p>
          <a:p>
            <a:endParaRPr lang="en-US" sz="1600" dirty="0"/>
          </a:p>
          <a:p>
            <a:r>
              <a:rPr lang="en-US" sz="1600" dirty="0">
                <a:solidFill>
                  <a:srgbClr val="00B050"/>
                </a:solidFill>
              </a:rPr>
              <a:t>#’ ## do the analysis – exploratory plots</a:t>
            </a:r>
          </a:p>
          <a:p>
            <a:r>
              <a:rPr lang="en-US" sz="1600" dirty="0"/>
              <a:t>plot(</a:t>
            </a:r>
            <a:r>
              <a:rPr lang="en-US" sz="1600" dirty="0" err="1"/>
              <a:t>mydata</a:t>
            </a:r>
            <a:r>
              <a:rPr lang="en-US" sz="1600" dirty="0"/>
              <a:t>)</a:t>
            </a:r>
          </a:p>
          <a:p>
            <a:endParaRPr lang="en-US" sz="1600" dirty="0"/>
          </a:p>
          <a:p>
            <a:r>
              <a:rPr lang="en-US" sz="1600" dirty="0">
                <a:solidFill>
                  <a:srgbClr val="00B050"/>
                </a:solidFill>
              </a:rPr>
              <a:t>#’ ## fit models</a:t>
            </a:r>
          </a:p>
          <a:p>
            <a:r>
              <a:rPr lang="en-US" sz="1600" dirty="0"/>
              <a:t>mymod.1 &lt;- lm(y ~ X1 + X2 + X3, data=</a:t>
            </a:r>
            <a:r>
              <a:rPr lang="en-US" sz="1600" dirty="0" err="1"/>
              <a:t>mydata</a:t>
            </a:r>
            <a:r>
              <a:rPr lang="en-US" sz="1600" dirty="0"/>
              <a:t>)</a:t>
            </a:r>
          </a:p>
          <a:p>
            <a:endParaRPr lang="en-US" sz="1600" dirty="0"/>
          </a:p>
          <a:p>
            <a:r>
              <a:rPr lang="en-US" sz="1600" dirty="0">
                <a:solidFill>
                  <a:srgbClr val="00B050"/>
                </a:solidFill>
              </a:rPr>
              <a:t>#’ ## plot models, extract model summaries</a:t>
            </a:r>
          </a:p>
          <a:p>
            <a:r>
              <a:rPr lang="en-US" sz="1600" dirty="0"/>
              <a:t>plot(mymod.1)</a:t>
            </a:r>
          </a:p>
          <a:p>
            <a:r>
              <a:rPr lang="en-US" sz="1600" dirty="0"/>
              <a:t>summary(mymod.1)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9674" y="2754868"/>
            <a:ext cx="7994725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analyse.R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019800" y="3276600"/>
            <a:ext cx="2438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NB: </a:t>
            </a:r>
            <a:r>
              <a:rPr lang="en-US" sz="1600" dirty="0">
                <a:solidFill>
                  <a:srgbClr val="00B050"/>
                </a:solidFill>
              </a:rPr>
              <a:t>#’ ## </a:t>
            </a:r>
            <a:r>
              <a:rPr lang="en-US" sz="1600" dirty="0"/>
              <a:t>is a special R comment for a H2 heading in an R “notebook” script</a:t>
            </a:r>
          </a:p>
        </p:txBody>
      </p:sp>
    </p:spTree>
    <p:extLst>
      <p:ext uri="{BB962C8B-B14F-4D97-AF65-F5344CB8AC3E}">
        <p14:creationId xmlns:p14="http://schemas.microsoft.com/office/powerpoint/2010/main" val="186514937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Reproducible analysis &amp; reporting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/>
              <a:t>69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447800"/>
            <a:ext cx="4476191" cy="371428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34000" y="1447800"/>
            <a:ext cx="33528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 Studio, together with the </a:t>
            </a:r>
            <a:r>
              <a:rPr lang="en-US" dirty="0" err="1"/>
              <a:t>knitr</a:t>
            </a:r>
            <a:r>
              <a:rPr lang="en-US" dirty="0"/>
              <a:t> and </a:t>
            </a:r>
            <a:r>
              <a:rPr lang="en-US" dirty="0" err="1"/>
              <a:t>rmarkdown</a:t>
            </a:r>
            <a:r>
              <a:rPr lang="en-US" dirty="0"/>
              <a:t> packages provide an easy way to combine writing, analysis, and R output into complete documents</a:t>
            </a:r>
          </a:p>
          <a:p>
            <a:endParaRPr lang="en-US" dirty="0"/>
          </a:p>
          <a:p>
            <a:r>
              <a:rPr lang="en-US" dirty="0"/>
              <a:t>.</a:t>
            </a:r>
            <a:r>
              <a:rPr lang="en-US" dirty="0" err="1"/>
              <a:t>Rmd</a:t>
            </a:r>
            <a:r>
              <a:rPr lang="en-US" dirty="0"/>
              <a:t> files are just text files, using </a:t>
            </a:r>
            <a:r>
              <a:rPr lang="en-US" dirty="0" err="1"/>
              <a:t>rmarkdown</a:t>
            </a:r>
            <a:r>
              <a:rPr lang="en-US" dirty="0"/>
              <a:t> markup and </a:t>
            </a:r>
            <a:r>
              <a:rPr lang="en-US" dirty="0" err="1"/>
              <a:t>knitr</a:t>
            </a:r>
            <a:r>
              <a:rPr lang="en-US" dirty="0"/>
              <a:t> to run R on “code chunks”</a:t>
            </a:r>
          </a:p>
          <a:p>
            <a:endParaRPr lang="en-US" dirty="0"/>
          </a:p>
          <a:p>
            <a:r>
              <a:rPr lang="en-US" dirty="0"/>
              <a:t>A given document can be rendered in different output formats: </a:t>
            </a:r>
          </a:p>
        </p:txBody>
      </p:sp>
      <p:pic>
        <p:nvPicPr>
          <p:cNvPr id="2050" name="Picture 2" descr="C:\Dropbox\Documents\SCS\RGraphics\images\rmarkdown-knit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9328" y="5162086"/>
            <a:ext cx="1308167" cy="9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82560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85F578-588C-4BF9-B1CB-D978B66EB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 Import / Export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509550-3E0C-4B45-BE4A-67CD2EAFDD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787" y="1143000"/>
            <a:ext cx="8229600" cy="5105400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sz="2400" dirty="0" err="1">
                <a:solidFill>
                  <a:schemeClr val="accent6">
                    <a:lumMod val="50000"/>
                  </a:schemeClr>
                </a:solidFill>
                <a:latin typeface="Lucida Console" panose="020B0609040504020204" pitchFamily="49" charset="0"/>
              </a:rPr>
              <a:t>readr</a:t>
            </a:r>
            <a:r>
              <a:rPr lang="en-US" dirty="0"/>
              <a:t> package is the modern, tidy way to import and export data</a:t>
            </a:r>
          </a:p>
          <a:p>
            <a:pPr lvl="1"/>
            <a:r>
              <a:rPr lang="en-US" dirty="0"/>
              <a:t>Tabular data: </a:t>
            </a:r>
          </a:p>
          <a:p>
            <a:pPr lvl="2"/>
            <a:r>
              <a:rPr lang="en-US" dirty="0"/>
              <a:t>comma delimited (read.csv)</a:t>
            </a:r>
          </a:p>
          <a:p>
            <a:pPr lvl="2"/>
            <a:r>
              <a:rPr lang="en-US" dirty="0"/>
              <a:t>any other delimiters (“;” = read.csv2; &lt;tab&gt; = </a:t>
            </a:r>
            <a:r>
              <a:rPr lang="en-US" dirty="0" err="1"/>
              <a:t>read_tsv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Data types:</a:t>
            </a:r>
          </a:p>
          <a:p>
            <a:pPr lvl="2"/>
            <a:r>
              <a:rPr lang="en-US" dirty="0"/>
              <a:t>specify column types or let functions guess</a:t>
            </a:r>
          </a:p>
          <a:p>
            <a:r>
              <a:rPr lang="en-US" dirty="0"/>
              <a:t>Other data formats</a:t>
            </a: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6CABB4D-F43C-47E8-8E25-4224394E9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</a:t>
            </a:fld>
            <a:endParaRPr lang="en-US"/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A9A5678E-6FA8-4E33-8293-ECF986A8A4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4190131"/>
              </p:ext>
            </p:extLst>
          </p:nvPr>
        </p:nvGraphicFramePr>
        <p:xfrm>
          <a:off x="1219200" y="4648200"/>
          <a:ext cx="5334000" cy="167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5769">
                  <a:extLst>
                    <a:ext uri="{9D8B030D-6E8A-4147-A177-3AD203B41FA5}">
                      <a16:colId xmlns:a16="http://schemas.microsoft.com/office/drawing/2014/main" val="1273925961"/>
                    </a:ext>
                  </a:extLst>
                </a:gridCol>
                <a:gridCol w="4308231">
                  <a:extLst>
                    <a:ext uri="{9D8B030D-6E8A-4147-A177-3AD203B41FA5}">
                      <a16:colId xmlns:a16="http://schemas.microsoft.com/office/drawing/2014/main" val="2931014834"/>
                    </a:ext>
                  </a:extLst>
                </a:gridCol>
              </a:tblGrid>
              <a:tr h="326571">
                <a:tc>
                  <a:txBody>
                    <a:bodyPr/>
                    <a:lstStyle/>
                    <a:p>
                      <a:r>
                        <a:rPr lang="en-US" sz="1600" dirty="0"/>
                        <a:t>package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Data types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7527982"/>
                  </a:ext>
                </a:extLst>
              </a:tr>
              <a:tr h="299357">
                <a:tc>
                  <a:txBody>
                    <a:bodyPr/>
                    <a:lstStyle/>
                    <a:p>
                      <a:r>
                        <a:rPr lang="en-US" sz="1600" dirty="0"/>
                        <a:t>haven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SAS, SPSS, Stata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3838898"/>
                  </a:ext>
                </a:extLst>
              </a:tr>
              <a:tr h="299357">
                <a:tc>
                  <a:txBody>
                    <a:bodyPr/>
                    <a:lstStyle/>
                    <a:p>
                      <a:r>
                        <a:rPr lang="en-US" sz="1600" dirty="0" err="1"/>
                        <a:t>readxl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Excel files (.</a:t>
                      </a:r>
                      <a:r>
                        <a:rPr lang="en-US" sz="1600" dirty="0" err="1"/>
                        <a:t>xls</a:t>
                      </a:r>
                      <a:r>
                        <a:rPr lang="en-US" sz="1600" dirty="0"/>
                        <a:t> and xlsx)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1957750"/>
                  </a:ext>
                </a:extLst>
              </a:tr>
              <a:tr h="299357">
                <a:tc>
                  <a:txBody>
                    <a:bodyPr/>
                    <a:lstStyle/>
                    <a:p>
                      <a:r>
                        <a:rPr lang="en-US" sz="1600" dirty="0"/>
                        <a:t>DBI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Databases (SQL, …)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7350207"/>
                  </a:ext>
                </a:extLst>
              </a:tr>
              <a:tr h="299357">
                <a:tc>
                  <a:txBody>
                    <a:bodyPr/>
                    <a:lstStyle/>
                    <a:p>
                      <a:r>
                        <a:rPr lang="en-US" sz="1600" dirty="0" err="1"/>
                        <a:t>rvest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HTML (web scraping)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2610872"/>
                  </a:ext>
                </a:extLst>
              </a:tr>
            </a:tbl>
          </a:graphicData>
        </a:graphic>
      </p:graphicFrame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5E270706-7564-43BF-BFAC-A362575775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3408" y="1752600"/>
            <a:ext cx="995363" cy="11525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4120C12-7464-5490-B255-6FB896F14C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7732" y="4797035"/>
            <a:ext cx="628571" cy="66666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1CF9FC8-277A-AFA6-8EB1-F267C80097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6358" y="5073226"/>
            <a:ext cx="704762" cy="780952"/>
          </a:xfrm>
          <a:prstGeom prst="rect">
            <a:avLst/>
          </a:prstGeom>
        </p:spPr>
      </p:pic>
      <p:pic>
        <p:nvPicPr>
          <p:cNvPr id="14" name="Picture 13" descr="A red hexagon with a logo&#10;&#10;AI-generated content may be incorrect.">
            <a:extLst>
              <a:ext uri="{FF2B5EF4-FFF2-40B4-BE49-F238E27FC236}">
                <a16:creationId xmlns:a16="http://schemas.microsoft.com/office/drawing/2014/main" id="{F508ECEA-5B33-004B-E2EA-929C24EB42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1326" y="5741632"/>
            <a:ext cx="634337" cy="714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03029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Output formats and templates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/>
              <a:t>70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408" y="1600200"/>
            <a:ext cx="4029075" cy="40576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953000" y="1447800"/>
            <a:ext cx="3733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integration of R, R Studio, </a:t>
            </a:r>
            <a:r>
              <a:rPr lang="en-US" dirty="0" err="1"/>
              <a:t>knitr</a:t>
            </a:r>
            <a:r>
              <a:rPr lang="en-US" dirty="0"/>
              <a:t>, </a:t>
            </a:r>
            <a:r>
              <a:rPr lang="en-US" dirty="0" err="1"/>
              <a:t>rmarkdown</a:t>
            </a:r>
            <a:r>
              <a:rPr lang="en-US" dirty="0"/>
              <a:t> and other tools is now highly advanced.</a:t>
            </a:r>
          </a:p>
        </p:txBody>
      </p:sp>
      <p:pic>
        <p:nvPicPr>
          <p:cNvPr id="3074" name="Picture 2" descr="C:\Dropbox\Documents\DDAR\images\ddar-cover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2" y="2667268"/>
            <a:ext cx="783334" cy="1209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069650" y="2717602"/>
            <a:ext cx="25409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My 2</a:t>
            </a:r>
            <a:r>
              <a:rPr lang="en-US" sz="1400" baseline="30000" dirty="0"/>
              <a:t>nd</a:t>
            </a:r>
            <a:r>
              <a:rPr lang="en-US" sz="1400" dirty="0"/>
              <a:t> last book was written entirely in R Studio, using .</a:t>
            </a:r>
            <a:r>
              <a:rPr lang="en-US" sz="1400" dirty="0" err="1"/>
              <a:t>Rnw</a:t>
            </a:r>
            <a:r>
              <a:rPr lang="en-US" sz="1400" dirty="0"/>
              <a:t> syntax </a:t>
            </a:r>
            <a:r>
              <a:rPr lang="en-US" sz="1400" dirty="0">
                <a:latin typeface="Arial"/>
                <a:cs typeface="Arial"/>
              </a:rPr>
              <a:t>→</a:t>
            </a:r>
            <a:r>
              <a:rPr lang="en-US" sz="1400" dirty="0">
                <a:cs typeface="Arial"/>
              </a:rPr>
              <a:t> LaTeX </a:t>
            </a:r>
            <a:r>
              <a:rPr lang="en-US" sz="1400" dirty="0"/>
              <a:t> </a:t>
            </a:r>
            <a:r>
              <a:rPr lang="en-US" sz="1400" dirty="0">
                <a:latin typeface="Arial"/>
                <a:cs typeface="Arial"/>
              </a:rPr>
              <a:t>→</a:t>
            </a:r>
            <a:r>
              <a:rPr lang="en-US" sz="1400" dirty="0">
                <a:cs typeface="Arial"/>
              </a:rPr>
              <a:t>  PDF </a:t>
            </a:r>
            <a:r>
              <a:rPr lang="en-US" sz="1400" dirty="0"/>
              <a:t> </a:t>
            </a:r>
            <a:r>
              <a:rPr lang="en-US" sz="1400" dirty="0">
                <a:latin typeface="Arial"/>
                <a:cs typeface="Arial"/>
              </a:rPr>
              <a:t>→</a:t>
            </a:r>
            <a:r>
              <a:rPr lang="en-US" sz="1400" dirty="0">
                <a:cs typeface="Arial"/>
              </a:rPr>
              <a:t>  camera ready copy</a:t>
            </a:r>
            <a:endParaRPr lang="en-US" sz="1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2" y="4267200"/>
            <a:ext cx="798576" cy="12192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172200" y="4149754"/>
            <a:ext cx="25146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The ggplot2 book was written using .</a:t>
            </a:r>
            <a:r>
              <a:rPr lang="en-US" sz="1400" dirty="0" err="1"/>
              <a:t>Rmd</a:t>
            </a:r>
            <a:r>
              <a:rPr lang="en-US" sz="1400" dirty="0"/>
              <a:t> format. </a:t>
            </a:r>
          </a:p>
          <a:p>
            <a:r>
              <a:rPr lang="en-US" sz="1400" dirty="0"/>
              <a:t> </a:t>
            </a:r>
          </a:p>
          <a:p>
            <a:r>
              <a:rPr lang="en-US" sz="1400" dirty="0"/>
              <a:t>The </a:t>
            </a:r>
            <a:r>
              <a:rPr lang="en-US" sz="1400" dirty="0" err="1">
                <a:solidFill>
                  <a:srgbClr val="0070C0"/>
                </a:solidFill>
              </a:rPr>
              <a:t>bookdown</a:t>
            </a:r>
            <a:r>
              <a:rPr lang="en-US" sz="1400" dirty="0"/>
              <a:t> package makes it easier to manage a book-length project – TOC, fig/table #s, cross-references, etc.</a:t>
            </a:r>
          </a:p>
          <a:p>
            <a:r>
              <a:rPr lang="en-US" sz="1400" dirty="0"/>
              <a:t>Also: </a:t>
            </a:r>
            <a:r>
              <a:rPr lang="en-U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blogdown</a:t>
            </a:r>
            <a:r>
              <a:rPr lang="en-US" sz="1400" dirty="0"/>
              <a:t>, </a:t>
            </a:r>
            <a:r>
              <a:rPr lang="en-U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posterdown</a:t>
            </a:r>
            <a:r>
              <a:rPr lang="en-US" sz="1400" dirty="0"/>
              <a:t>, …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09600" y="5867638"/>
            <a:ext cx="4267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Templates are available for APA papers, slides, handouts, entire web sites, etc.</a:t>
            </a:r>
          </a:p>
        </p:txBody>
      </p:sp>
    </p:spTree>
    <p:extLst>
      <p:ext uri="{BB962C8B-B14F-4D97-AF65-F5344CB8AC3E}">
        <p14:creationId xmlns:p14="http://schemas.microsoft.com/office/powerpoint/2010/main" val="371468848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Writing it up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144780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In R Studio, create a .</a:t>
            </a:r>
            <a:r>
              <a:rPr lang="en-US" dirty="0" err="1"/>
              <a:t>Rmd</a:t>
            </a:r>
            <a:r>
              <a:rPr lang="en-US" dirty="0"/>
              <a:t> file to use R Markdown for your write-up</a:t>
            </a:r>
          </a:p>
          <a:p>
            <a:pPr lvl="1"/>
            <a:r>
              <a:rPr lang="en-US" dirty="0"/>
              <a:t>lots of options: HTML, Word, PDF (needs LaTeX)</a:t>
            </a:r>
          </a:p>
          <a:p>
            <a:pPr lvl="1"/>
            <a:r>
              <a:rPr lang="en-US" dirty="0"/>
              <a:t>templates for various pub types</a:t>
            </a:r>
          </a:p>
          <a:p>
            <a:pPr lvl="1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71" y="3276600"/>
            <a:ext cx="4076190" cy="233142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4066" y="3276600"/>
            <a:ext cx="3287143" cy="2606191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96DE60E-CE1B-45FE-A75E-C545D7F83211}"/>
              </a:ext>
            </a:extLst>
          </p:cNvPr>
          <p:cNvCxnSpPr>
            <a:cxnSpLocks/>
          </p:cNvCxnSpPr>
          <p:nvPr/>
        </p:nvCxnSpPr>
        <p:spPr>
          <a:xfrm flipV="1">
            <a:off x="4453466" y="3657600"/>
            <a:ext cx="990600" cy="336550"/>
          </a:xfrm>
          <a:prstGeom prst="straightConnector1">
            <a:avLst/>
          </a:prstGeom>
          <a:ln w="28575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43147AF-01DF-465B-A67C-C3C7F5597A52}"/>
              </a:ext>
            </a:extLst>
          </p:cNvPr>
          <p:cNvCxnSpPr>
            <a:cxnSpLocks/>
          </p:cNvCxnSpPr>
          <p:nvPr/>
        </p:nvCxnSpPr>
        <p:spPr>
          <a:xfrm>
            <a:off x="4453466" y="4038600"/>
            <a:ext cx="990600" cy="152400"/>
          </a:xfrm>
          <a:prstGeom prst="straightConnector1">
            <a:avLst/>
          </a:prstGeom>
          <a:ln w="28575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053193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Writing it 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1371600"/>
          </a:xfrm>
        </p:spPr>
        <p:txBody>
          <a:bodyPr/>
          <a:lstStyle/>
          <a:p>
            <a:r>
              <a:rPr lang="en-US" dirty="0"/>
              <a:t>Use simple Markdown to write text</a:t>
            </a:r>
          </a:p>
          <a:p>
            <a:r>
              <a:rPr lang="en-US" dirty="0"/>
              <a:t>Include code chunks for analysis &amp; graphs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533" y="2667000"/>
            <a:ext cx="4050000" cy="359285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600" y="2743200"/>
            <a:ext cx="3051905" cy="360285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26533" y="2286000"/>
            <a:ext cx="4050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highlight>
                  <a:srgbClr val="FFFF00"/>
                </a:highlight>
              </a:rPr>
              <a:t>mypaper.Rmd</a:t>
            </a:r>
            <a:r>
              <a:rPr lang="en-US" sz="1600" dirty="0"/>
              <a:t>, created from a template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562600" y="2286000"/>
            <a:ext cx="30519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Help -&gt; Markdown quick reference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513667" y="3124200"/>
            <a:ext cx="1371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err="1">
                <a:solidFill>
                  <a:srgbClr val="FF0000"/>
                </a:solidFill>
              </a:rPr>
              <a:t>yaml</a:t>
            </a:r>
            <a:r>
              <a:rPr lang="en-US" sz="1600" dirty="0">
                <a:solidFill>
                  <a:srgbClr val="FF0000"/>
                </a:solidFill>
              </a:rPr>
              <a:t> header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894667" y="4038600"/>
            <a:ext cx="990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rgbClr val="FF0000"/>
                </a:solidFill>
              </a:rPr>
              <a:t>Header 2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132667" y="5029200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rgbClr val="FF0000"/>
                </a:solidFill>
              </a:rPr>
              <a:t>output code chunk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370237" y="5867400"/>
            <a:ext cx="151503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600" dirty="0">
                <a:solidFill>
                  <a:srgbClr val="FF0000"/>
                </a:solidFill>
              </a:rPr>
              <a:t>plot code chunk</a:t>
            </a:r>
          </a:p>
        </p:txBody>
      </p:sp>
    </p:spTree>
    <p:extLst>
      <p:ext uri="{BB962C8B-B14F-4D97-AF65-F5344CB8AC3E}">
        <p14:creationId xmlns:p14="http://schemas.microsoft.com/office/powerpoint/2010/main" val="348058479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Rmarkdown</a:t>
            </a:r>
            <a:r>
              <a:rPr lang="en-US" dirty="0"/>
              <a:t> basics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/>
              <a:t>73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972" y="1828800"/>
            <a:ext cx="6940907" cy="475639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37972" y="1219200"/>
            <a:ext cx="8248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Rmarkdown</a:t>
            </a:r>
            <a:r>
              <a:rPr lang="en-US" dirty="0"/>
              <a:t> uses simple formatting for all standard document elements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1905000" y="2362200"/>
            <a:ext cx="2362200" cy="228600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2590800" y="3581400"/>
            <a:ext cx="1600200" cy="228600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3200400" y="5334000"/>
            <a:ext cx="990600" cy="0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076287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 code chunks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/>
              <a:t>74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491" y="1828800"/>
            <a:ext cx="5731782" cy="484632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16491" y="1219200"/>
            <a:ext cx="8246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 code chunks are run by </a:t>
            </a:r>
            <a:r>
              <a:rPr lang="en-US" dirty="0" err="1">
                <a:solidFill>
                  <a:srgbClr val="0070C0"/>
                </a:solidFill>
              </a:rPr>
              <a:t>knitr</a:t>
            </a:r>
            <a:r>
              <a:rPr lang="en-US" dirty="0"/>
              <a:t>, and the results are inserted in the output document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444241" y="1828800"/>
            <a:ext cx="2133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There are many options for controlling the details of chunk output – numbers, tables,  graphs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16491" y="5045763"/>
            <a:ext cx="2024641" cy="107721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1600" dirty="0"/>
              <a:t>An R chunk:</a:t>
            </a:r>
          </a:p>
          <a:p>
            <a:r>
              <a:rPr lang="en-US" sz="1600" dirty="0"/>
              <a:t>```{r name, options}</a:t>
            </a:r>
          </a:p>
          <a:p>
            <a:r>
              <a:rPr lang="en-US" sz="1600" dirty="0">
                <a:solidFill>
                  <a:srgbClr val="00B050"/>
                </a:solidFill>
              </a:rPr>
              <a:t># R code here</a:t>
            </a:r>
          </a:p>
          <a:p>
            <a:r>
              <a:rPr lang="en-US" sz="1600" dirty="0"/>
              <a:t>```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1528811" y="4038600"/>
            <a:ext cx="0" cy="914400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2743200" y="3810000"/>
            <a:ext cx="639182" cy="762000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444241" y="3505200"/>
            <a:ext cx="19060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Choose the output format:</a:t>
            </a:r>
          </a:p>
        </p:txBody>
      </p:sp>
      <p:pic>
        <p:nvPicPr>
          <p:cNvPr id="15" name="Picture 2" descr="C:\Dropbox\Documents\SCS\RGraphics\images\rmarkdown-knit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7994" y="4191000"/>
            <a:ext cx="1678589" cy="1246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486448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/>
              <a:t>75</a:t>
            </a:fld>
            <a:endParaRPr lang="en-US"/>
          </a:p>
        </p:txBody>
      </p:sp>
      <p:pic>
        <p:nvPicPr>
          <p:cNvPr id="4098" name="Picture 2" descr="C:\Dropbox\Documents\SCS\RGraphics\images\RStudio\rmarkdown-cheatsheet-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066800"/>
            <a:ext cx="7162800" cy="5642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33400" y="381000"/>
            <a:ext cx="800100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R Markdown Cheat Sheet provides most of the details</a:t>
            </a:r>
          </a:p>
          <a:p>
            <a:r>
              <a:rPr lang="en-US" sz="1600" dirty="0">
                <a:hlinkClick r:id="rId3"/>
              </a:rPr>
              <a:t>https://www.rstudio.com/wp-content/uploads/2016/03/rmarkdown-cheatsheet-2.0.pdf</a:t>
            </a:r>
            <a:r>
              <a:rPr lang="en-US" sz="1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0280475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 notebooks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/>
              <a:t>76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7200" y="13716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Often, you just want to “compile” an R script, and get the output embedded in the result, in HTML, Word, or PDF.  Just type </a:t>
            </a:r>
            <a:r>
              <a:rPr lang="en-US" dirty="0">
                <a:solidFill>
                  <a:srgbClr val="0070C0"/>
                </a:solidFill>
              </a:rPr>
              <a:t>Ctrl-Shift-K</a:t>
            </a:r>
            <a:r>
              <a:rPr lang="en-US" dirty="0"/>
              <a:t> or tap the </a:t>
            </a:r>
            <a:r>
              <a:rPr lang="en-US" dirty="0">
                <a:solidFill>
                  <a:srgbClr val="0070C0"/>
                </a:solidFill>
              </a:rPr>
              <a:t>Compile Report </a:t>
            </a:r>
            <a:r>
              <a:rPr lang="en-US" dirty="0"/>
              <a:t>button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511" y="2590800"/>
            <a:ext cx="3631028" cy="4114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800" y="2590800"/>
            <a:ext cx="3011373" cy="4114800"/>
          </a:xfrm>
          <a:prstGeom prst="rect">
            <a:avLst/>
          </a:prstGeom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0319" y="2113660"/>
            <a:ext cx="1206462" cy="365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Straight Arrow Connector 7"/>
          <p:cNvCxnSpPr>
            <a:stCxn id="5122" idx="1"/>
          </p:cNvCxnSpPr>
          <p:nvPr/>
        </p:nvCxnSpPr>
        <p:spPr>
          <a:xfrm>
            <a:off x="2440319" y="2296540"/>
            <a:ext cx="0" cy="903860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3043550" y="4191000"/>
            <a:ext cx="2138050" cy="457200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3043550" y="5029200"/>
            <a:ext cx="2138050" cy="76200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4112575" y="5410200"/>
            <a:ext cx="2445075" cy="457200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 rot="660000">
            <a:off x="4164696" y="5514036"/>
            <a:ext cx="1460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use $math$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790DAD-7DC0-4E5C-BE8D-A4C48AA80A36}"/>
              </a:ext>
            </a:extLst>
          </p:cNvPr>
          <p:cNvSpPr txBox="1"/>
          <p:nvPr/>
        </p:nvSpPr>
        <p:spPr>
          <a:xfrm rot="20766909">
            <a:off x="4054497" y="4270258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### header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834B6285-2DC2-C4A8-A027-949C9BD649DF}"/>
              </a:ext>
            </a:extLst>
          </p:cNvPr>
          <p:cNvSpPr/>
          <p:nvPr/>
        </p:nvSpPr>
        <p:spPr>
          <a:xfrm>
            <a:off x="914400" y="3276600"/>
            <a:ext cx="1828799" cy="49666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5622B1F-2B24-4D1A-2F4E-AC8104521168}"/>
              </a:ext>
            </a:extLst>
          </p:cNvPr>
          <p:cNvCxnSpPr/>
          <p:nvPr/>
        </p:nvCxnSpPr>
        <p:spPr>
          <a:xfrm flipV="1">
            <a:off x="3043550" y="3165220"/>
            <a:ext cx="2138050" cy="329440"/>
          </a:xfrm>
          <a:prstGeom prst="straightConnector1">
            <a:avLst/>
          </a:prstGeom>
          <a:ln w="22225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C40342AB-8598-D97D-D0C9-DA527853CC54}"/>
              </a:ext>
            </a:extLst>
          </p:cNvPr>
          <p:cNvSpPr txBox="1"/>
          <p:nvPr/>
        </p:nvSpPr>
        <p:spPr>
          <a:xfrm rot="21095038">
            <a:off x="3011119" y="3007957"/>
            <a:ext cx="2138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rgbClr val="FF0000"/>
                </a:solidFill>
              </a:rPr>
              <a:t>#’ Document title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1C669F1-07AB-1CD5-5EBB-9D068F405974}"/>
              </a:ext>
            </a:extLst>
          </p:cNvPr>
          <p:cNvCxnSpPr>
            <a:stCxn id="4" idx="2"/>
          </p:cNvCxnSpPr>
          <p:nvPr/>
        </p:nvCxnSpPr>
        <p:spPr>
          <a:xfrm flipH="1">
            <a:off x="3733800" y="2017931"/>
            <a:ext cx="838200" cy="191869"/>
          </a:xfrm>
          <a:prstGeom prst="straightConnector1">
            <a:avLst/>
          </a:prstGeom>
          <a:ln w="222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627294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FC953-2FC8-8925-5BA7-5CD741AC98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Posters with </a:t>
            </a:r>
            <a:r>
              <a:rPr lang="en-CA" dirty="0" err="1"/>
              <a:t>posterdown</a:t>
            </a:r>
            <a:endParaRPr lang="en-CA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E05672B-2542-2FC6-5459-75C0006F8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77</a:t>
            </a:fld>
            <a:endParaRPr lang="en-US"/>
          </a:p>
        </p:txBody>
      </p:sp>
      <p:pic>
        <p:nvPicPr>
          <p:cNvPr id="6" name="Picture 5" descr="A paper with a feather and a pen&#10;&#10;AI-generated content may be incorrect.">
            <a:extLst>
              <a:ext uri="{FF2B5EF4-FFF2-40B4-BE49-F238E27FC236}">
                <a16:creationId xmlns:a16="http://schemas.microsoft.com/office/drawing/2014/main" id="{89507783-0F7A-15FC-ABD6-98BBD20E3AC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5706" y="246063"/>
            <a:ext cx="712519" cy="8229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AA07664-215F-5BD2-A0CE-4464216B8DCB}"/>
              </a:ext>
            </a:extLst>
          </p:cNvPr>
          <p:cNvSpPr txBox="1"/>
          <p:nvPr/>
        </p:nvSpPr>
        <p:spPr>
          <a:xfrm>
            <a:off x="457200" y="6248400"/>
            <a:ext cx="693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Wiki: </a:t>
            </a:r>
            <a:r>
              <a:rPr lang="en-CA" dirty="0">
                <a:hlinkClick r:id="rId3"/>
              </a:rPr>
              <a:t>https://github.com/brentthorne/posterdown/wiki</a:t>
            </a:r>
            <a:r>
              <a:rPr lang="en-CA" dirty="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0DCB828-2C09-9356-0DD9-7E4E368294BE}"/>
              </a:ext>
            </a:extLst>
          </p:cNvPr>
          <p:cNvSpPr txBox="1"/>
          <p:nvPr/>
        </p:nvSpPr>
        <p:spPr>
          <a:xfrm>
            <a:off x="457200" y="1069023"/>
            <a:ext cx="5010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File  </a:t>
            </a:r>
            <a:r>
              <a:rPr lang="en-CA" dirty="0">
                <a:sym typeface="Symbol" panose="05050102010706020507" pitchFamily="18" charset="2"/>
              </a:rPr>
              <a:t> New file  R markdown…</a:t>
            </a:r>
            <a:endParaRPr lang="en-CA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4381E23-A2C3-3242-02D5-EEBBBD41EB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775" y="1680299"/>
            <a:ext cx="3829050" cy="341159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DC5BD1D-7CB3-404E-0F86-CDC599B340FC}"/>
              </a:ext>
            </a:extLst>
          </p:cNvPr>
          <p:cNvSpPr txBox="1"/>
          <p:nvPr/>
        </p:nvSpPr>
        <p:spPr>
          <a:xfrm>
            <a:off x="4648200" y="1680299"/>
            <a:ext cx="4010025" cy="3754874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sz="1400" dirty="0"/>
              <a:t>---</a:t>
            </a:r>
          </a:p>
          <a:p>
            <a:r>
              <a:rPr lang="en-CA" sz="1400" dirty="0"/>
              <a:t>title: My Awesome Poster</a:t>
            </a:r>
          </a:p>
          <a:p>
            <a:r>
              <a:rPr lang="en-CA" sz="1400" dirty="0"/>
              <a:t>author:</a:t>
            </a:r>
          </a:p>
          <a:p>
            <a:r>
              <a:rPr lang="en-CA" sz="1400" dirty="0"/>
              <a:t>  - name: Michael Friendly</a:t>
            </a:r>
          </a:p>
          <a:p>
            <a:r>
              <a:rPr lang="en-CA" sz="1400" dirty="0"/>
              <a:t>    </a:t>
            </a:r>
            <a:r>
              <a:rPr lang="en-CA" sz="1400" dirty="0" err="1"/>
              <a:t>affil</a:t>
            </a:r>
            <a:r>
              <a:rPr lang="en-CA" sz="1400" dirty="0"/>
              <a:t>: 1</a:t>
            </a:r>
          </a:p>
          <a:p>
            <a:r>
              <a:rPr lang="en-CA" sz="1400" dirty="0"/>
              <a:t>    </a:t>
            </a:r>
            <a:r>
              <a:rPr lang="en-CA" sz="1400" dirty="0" err="1"/>
              <a:t>orcid</a:t>
            </a:r>
            <a:r>
              <a:rPr lang="en-CA" sz="1400" dirty="0"/>
              <a:t>: '0000-0002-3237-0941'</a:t>
            </a:r>
          </a:p>
          <a:p>
            <a:r>
              <a:rPr lang="en-CA" sz="1400" dirty="0"/>
              <a:t>affiliation:</a:t>
            </a:r>
          </a:p>
          <a:p>
            <a:r>
              <a:rPr lang="en-CA" sz="1400" dirty="0"/>
              <a:t>    - num: 1</a:t>
            </a:r>
          </a:p>
          <a:p>
            <a:r>
              <a:rPr lang="en-CA" sz="1400" dirty="0"/>
              <a:t>      address: Psychology Dept, York University</a:t>
            </a:r>
          </a:p>
          <a:p>
            <a:r>
              <a:rPr lang="en-CA" sz="1400" dirty="0" err="1"/>
              <a:t>column_numbers</a:t>
            </a:r>
            <a:r>
              <a:rPr lang="en-CA" sz="1400" dirty="0"/>
              <a:t>: 3</a:t>
            </a:r>
          </a:p>
          <a:p>
            <a:r>
              <a:rPr lang="en-CA" sz="1400" dirty="0" err="1"/>
              <a:t>logoright_name</a:t>
            </a:r>
            <a:r>
              <a:rPr lang="en-CA" sz="1400" dirty="0"/>
              <a:t>: psy6135-hex.png</a:t>
            </a:r>
          </a:p>
          <a:p>
            <a:r>
              <a:rPr lang="en-CA" sz="1400" dirty="0" err="1"/>
              <a:t>logoleft_name</a:t>
            </a:r>
            <a:r>
              <a:rPr lang="en-CA" sz="1400" dirty="0"/>
              <a:t>: psy6135-hex.png</a:t>
            </a:r>
          </a:p>
          <a:p>
            <a:r>
              <a:rPr lang="en-CA" sz="1400" dirty="0"/>
              <a:t>output: </a:t>
            </a:r>
          </a:p>
          <a:p>
            <a:r>
              <a:rPr lang="en-CA" sz="1400" dirty="0"/>
              <a:t>    </a:t>
            </a:r>
            <a:r>
              <a:rPr lang="en-CA" sz="1400" dirty="0" err="1"/>
              <a:t>posterdown</a:t>
            </a:r>
            <a:r>
              <a:rPr lang="en-CA" sz="1400" dirty="0"/>
              <a:t>::</a:t>
            </a:r>
            <a:r>
              <a:rPr lang="en-CA" sz="1400" dirty="0" err="1"/>
              <a:t>posterdown_html</a:t>
            </a:r>
            <a:r>
              <a:rPr lang="en-CA" sz="1400" dirty="0"/>
              <a:t>:</a:t>
            </a:r>
          </a:p>
          <a:p>
            <a:r>
              <a:rPr lang="en-CA" sz="1400" dirty="0"/>
              <a:t>    </a:t>
            </a:r>
            <a:r>
              <a:rPr lang="en-CA" sz="1400" dirty="0" err="1"/>
              <a:t>self_contained</a:t>
            </a:r>
            <a:r>
              <a:rPr lang="en-CA" sz="1400" dirty="0"/>
              <a:t>: false</a:t>
            </a:r>
          </a:p>
          <a:p>
            <a:r>
              <a:rPr lang="en-CA" sz="1400" dirty="0"/>
              <a:t>bibliography: </a:t>
            </a:r>
            <a:r>
              <a:rPr lang="en-CA" sz="1400" dirty="0" err="1"/>
              <a:t>packages.bib</a:t>
            </a:r>
            <a:endParaRPr lang="en-CA" sz="1400" dirty="0"/>
          </a:p>
          <a:p>
            <a:r>
              <a:rPr lang="en-CA" sz="1400" dirty="0"/>
              <a:t>---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2B4C187-5971-6A6D-31C6-033BB4D42D80}"/>
              </a:ext>
            </a:extLst>
          </p:cNvPr>
          <p:cNvSpPr txBox="1"/>
          <p:nvPr/>
        </p:nvSpPr>
        <p:spPr>
          <a:xfrm>
            <a:off x="4572000" y="1143000"/>
            <a:ext cx="4086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YAML header: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7B102C8-2136-7691-578D-790E46F8A5C7}"/>
              </a:ext>
            </a:extLst>
          </p:cNvPr>
          <p:cNvSpPr txBox="1"/>
          <p:nvPr/>
        </p:nvSpPr>
        <p:spPr>
          <a:xfrm>
            <a:off x="457200" y="5562600"/>
            <a:ext cx="6324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Render: </a:t>
            </a:r>
            <a:r>
              <a:rPr lang="en-CA" dirty="0" err="1">
                <a:highlight>
                  <a:srgbClr val="FFFF00"/>
                </a:highlight>
                <a:latin typeface="Consolas" panose="020B0609020204030204" pitchFamily="49" charset="0"/>
              </a:rPr>
              <a:t>rmarkdown</a:t>
            </a:r>
            <a:r>
              <a:rPr lang="en-CA" dirty="0">
                <a:highlight>
                  <a:srgbClr val="FFFF00"/>
                </a:highlight>
                <a:latin typeface="Consolas" panose="020B0609020204030204" pitchFamily="49" charset="0"/>
              </a:rPr>
              <a:t>::render(“</a:t>
            </a:r>
            <a:r>
              <a:rPr lang="en-CA" dirty="0" err="1">
                <a:highlight>
                  <a:srgbClr val="FFFF00"/>
                </a:highlight>
                <a:latin typeface="Consolas" panose="020B0609020204030204" pitchFamily="49" charset="0"/>
              </a:rPr>
              <a:t>MyAwesomePoster.Rmd</a:t>
            </a:r>
            <a:r>
              <a:rPr lang="en-CA" dirty="0">
                <a:highlight>
                  <a:srgbClr val="FFFF00"/>
                </a:highlight>
                <a:latin typeface="Consolas" panose="020B0609020204030204" pitchFamily="49" charset="0"/>
              </a:rPr>
              <a:t>")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76E7C76-EF19-5AB2-E012-0FB0BDFC68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4162" y="5583338"/>
            <a:ext cx="1600000" cy="4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99521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467BFD1-2D71-AB6B-7907-2BF344B39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78</a:t>
            </a:fld>
            <a:endParaRPr lang="en-US"/>
          </a:p>
        </p:txBody>
      </p:sp>
      <p:pic>
        <p:nvPicPr>
          <p:cNvPr id="4" name="Picture 3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69F83958-0782-7AF7-99E4-93E176C6B2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8611"/>
            <a:ext cx="9144000" cy="5940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60367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03E6247-A709-E248-1C9F-4A40A8A7E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79</a:t>
            </a:fld>
            <a:endParaRPr lang="en-US"/>
          </a:p>
        </p:txBody>
      </p:sp>
      <p:pic>
        <p:nvPicPr>
          <p:cNvPr id="5" name="Picture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40FA5E6C-FFE7-D04F-6010-32BBB328FE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131" y="0"/>
            <a:ext cx="81257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4595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80102D0-F6D2-46E4-939A-495FFC13CD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 Import: RStudio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5E792B-530D-4533-A066-2F3B130C48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</a:t>
            </a:fld>
            <a:endParaRPr lang="en-US"/>
          </a:p>
        </p:txBody>
      </p:sp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ADD7EF6-5F29-469A-B79A-8F891EF8AA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371600"/>
            <a:ext cx="2923809" cy="2180952"/>
          </a:xfrm>
          <a:prstGeom prst="rect">
            <a:avLst/>
          </a:prstGeom>
        </p:spPr>
      </p:pic>
      <p:pic>
        <p:nvPicPr>
          <p:cNvPr id="9" name="Picture 8" descr="Table&#10;&#10;Description automatically generated">
            <a:extLst>
              <a:ext uri="{FF2B5EF4-FFF2-40B4-BE49-F238E27FC236}">
                <a16:creationId xmlns:a16="http://schemas.microsoft.com/office/drawing/2014/main" id="{2F4C5C74-02A0-4CD9-8E18-267127D7A2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1940802"/>
            <a:ext cx="4704762" cy="2771429"/>
          </a:xfrm>
          <a:prstGeom prst="rect">
            <a:avLst/>
          </a:prstGeom>
        </p:spPr>
      </p:pic>
      <p:pic>
        <p:nvPicPr>
          <p:cNvPr id="11" name="Picture 10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1C81CE45-3826-4FFB-A547-C4A5A89C50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571" y="4876800"/>
            <a:ext cx="8722857" cy="162171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B60A793-169E-4C7A-A2EA-EE2C7899A350}"/>
              </a:ext>
            </a:extLst>
          </p:cNvPr>
          <p:cNvSpPr txBox="1"/>
          <p:nvPr/>
        </p:nvSpPr>
        <p:spPr>
          <a:xfrm>
            <a:off x="4114800" y="1371600"/>
            <a:ext cx="838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file: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5C511F9-A94F-41C4-9B66-0618C8DEE4A6}"/>
              </a:ext>
            </a:extLst>
          </p:cNvPr>
          <p:cNvSpPr txBox="1"/>
          <p:nvPr/>
        </p:nvSpPr>
        <p:spPr>
          <a:xfrm>
            <a:off x="210571" y="4582207"/>
            <a:ext cx="13896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options: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56CDE3E-214E-410B-B1C1-582C84AD3659}"/>
              </a:ext>
            </a:extLst>
          </p:cNvPr>
          <p:cNvSpPr/>
          <p:nvPr/>
        </p:nvSpPr>
        <p:spPr>
          <a:xfrm>
            <a:off x="7086600" y="4686365"/>
            <a:ext cx="87139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2400" dirty="0">
                <a:solidFill>
                  <a:prstClr val="black"/>
                </a:solidFill>
              </a:rPr>
              <a:t>code: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AB5CDD-310C-499B-918F-58EBFBD66213}"/>
              </a:ext>
            </a:extLst>
          </p:cNvPr>
          <p:cNvCxnSpPr>
            <a:cxnSpLocks/>
          </p:cNvCxnSpPr>
          <p:nvPr/>
        </p:nvCxnSpPr>
        <p:spPr>
          <a:xfrm>
            <a:off x="3190509" y="2279046"/>
            <a:ext cx="924291" cy="311754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24E9373B-C4F7-41BF-9E02-781936F7C4E0}"/>
              </a:ext>
            </a:extLst>
          </p:cNvPr>
          <p:cNvSpPr/>
          <p:nvPr/>
        </p:nvSpPr>
        <p:spPr>
          <a:xfrm>
            <a:off x="3592285" y="5172707"/>
            <a:ext cx="990600" cy="3336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F3C2AA8-4D82-485A-B388-509AB46FD866}"/>
              </a:ext>
            </a:extLst>
          </p:cNvPr>
          <p:cNvCxnSpPr/>
          <p:nvPr/>
        </p:nvCxnSpPr>
        <p:spPr>
          <a:xfrm flipV="1">
            <a:off x="1828800" y="3810000"/>
            <a:ext cx="2258785" cy="77220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8021BFA7-F605-48D9-A018-AB4D1A93C7B2}"/>
              </a:ext>
            </a:extLst>
          </p:cNvPr>
          <p:cNvSpPr/>
          <p:nvPr/>
        </p:nvSpPr>
        <p:spPr>
          <a:xfrm>
            <a:off x="1333500" y="1567514"/>
            <a:ext cx="990600" cy="3336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CD3892FE-EEFA-EB99-9959-9383DD130CA6}"/>
              </a:ext>
            </a:extLst>
          </p:cNvPr>
          <p:cNvSpPr/>
          <p:nvPr/>
        </p:nvSpPr>
        <p:spPr>
          <a:xfrm>
            <a:off x="6096000" y="5148030"/>
            <a:ext cx="2723562" cy="888449"/>
          </a:xfrm>
          <a:prstGeom prst="roundRect">
            <a:avLst/>
          </a:prstGeom>
          <a:ln w="2540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B7DF1F-C05F-E2CF-9D9D-C1952C7F83BF}"/>
              </a:ext>
            </a:extLst>
          </p:cNvPr>
          <p:cNvSpPr txBox="1"/>
          <p:nvPr/>
        </p:nvSpPr>
        <p:spPr>
          <a:xfrm>
            <a:off x="6934200" y="5562600"/>
            <a:ext cx="1714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/>
              <a:t>copy code to your script</a:t>
            </a:r>
          </a:p>
        </p:txBody>
      </p:sp>
    </p:spTree>
    <p:extLst>
      <p:ext uri="{BB962C8B-B14F-4D97-AF65-F5344CB8AC3E}">
        <p14:creationId xmlns:p14="http://schemas.microsoft.com/office/powerpoint/2010/main" val="30670178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056C9D-2167-44D9-8BC7-06AA1BA50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33800" y="262694"/>
            <a:ext cx="5029809" cy="880306"/>
          </a:xfrm>
        </p:spPr>
        <p:txBody>
          <a:bodyPr>
            <a:normAutofit/>
          </a:bodyPr>
          <a:lstStyle/>
          <a:p>
            <a:r>
              <a:rPr lang="en-CA" sz="3500"/>
              <a:t>Summary</a:t>
            </a:r>
          </a:p>
        </p:txBody>
      </p:sp>
      <p:pic>
        <p:nvPicPr>
          <p:cNvPr id="6" name="Picture 5" descr="Light bulb on yellow background with sketched light beams and cord">
            <a:extLst>
              <a:ext uri="{FF2B5EF4-FFF2-40B4-BE49-F238E27FC236}">
                <a16:creationId xmlns:a16="http://schemas.microsoft.com/office/drawing/2014/main" id="{171D22F6-AB41-64CC-FE13-80EBBA3DDA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152" r="4894"/>
          <a:stretch/>
        </p:blipFill>
        <p:spPr>
          <a:xfrm>
            <a:off x="20" y="10"/>
            <a:ext cx="4190980" cy="6857990"/>
          </a:xfrm>
          <a:custGeom>
            <a:avLst/>
            <a:gdLst/>
            <a:ahLst/>
            <a:cxnLst/>
            <a:rect l="l" t="t" r="r" b="b"/>
            <a:pathLst>
              <a:path w="6832674" h="6858000">
                <a:moveTo>
                  <a:pt x="0" y="0"/>
                </a:moveTo>
                <a:lnTo>
                  <a:pt x="6832674" y="0"/>
                </a:lnTo>
                <a:lnTo>
                  <a:pt x="6749707" y="183520"/>
                </a:lnTo>
                <a:cubicBezTo>
                  <a:pt x="6327787" y="1181050"/>
                  <a:pt x="6094475" y="2277779"/>
                  <a:pt x="6094475" y="3429000"/>
                </a:cubicBezTo>
                <a:cubicBezTo>
                  <a:pt x="6094475" y="4580222"/>
                  <a:pt x="6327787" y="5676950"/>
                  <a:pt x="6749707" y="6674481"/>
                </a:cubicBezTo>
                <a:lnTo>
                  <a:pt x="683267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67E1D2-97C4-371B-C0FA-A23C58B6D9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48099" y="1242342"/>
            <a:ext cx="4801209" cy="535296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CA" sz="2400" dirty="0" err="1"/>
              <a:t>tidyverse</a:t>
            </a:r>
            <a:r>
              <a:rPr lang="en-CA" sz="2400" dirty="0"/>
              <a:t> thinking</a:t>
            </a:r>
          </a:p>
          <a:p>
            <a:pPr lvl="1">
              <a:lnSpc>
                <a:spcPct val="90000"/>
              </a:lnSpc>
            </a:pPr>
            <a:r>
              <a:rPr lang="en-CA" sz="2000" dirty="0"/>
              <a:t>data import </a:t>
            </a:r>
            <a:r>
              <a:rPr lang="en-CA" sz="2000" dirty="0">
                <a:sym typeface="Symbol" panose="05050102010706020507" pitchFamily="18" charset="2"/>
              </a:rPr>
              <a:t> clean  make tidy</a:t>
            </a:r>
          </a:p>
          <a:p>
            <a:pPr lvl="1">
              <a:lnSpc>
                <a:spcPct val="90000"/>
              </a:lnSpc>
            </a:pPr>
            <a:r>
              <a:rPr lang="en-CA" sz="2000" dirty="0">
                <a:sym typeface="Symbol" panose="05050102010706020507" pitchFamily="18" charset="2"/>
              </a:rPr>
              <a:t>often need to reshape, wide  long</a:t>
            </a:r>
          </a:p>
          <a:p>
            <a:pPr lvl="1">
              <a:lnSpc>
                <a:spcPct val="90000"/>
              </a:lnSpc>
            </a:pPr>
            <a:r>
              <a:rPr lang="en-CA" sz="2000" dirty="0">
                <a:sym typeface="Symbol" panose="05050102010706020507" pitchFamily="18" charset="2"/>
              </a:rPr>
              <a:t>tools for dates, factors, strings</a:t>
            </a:r>
          </a:p>
          <a:p>
            <a:pPr>
              <a:lnSpc>
                <a:spcPct val="90000"/>
              </a:lnSpc>
            </a:pPr>
            <a:r>
              <a:rPr lang="en-CA" sz="2400" dirty="0">
                <a:sym typeface="Symbol" panose="05050102010706020507" pitchFamily="18" charset="2"/>
              </a:rPr>
              <a:t>Models: </a:t>
            </a:r>
          </a:p>
          <a:p>
            <a:pPr lvl="1">
              <a:lnSpc>
                <a:spcPct val="90000"/>
              </a:lnSpc>
            </a:pPr>
            <a:r>
              <a:rPr lang="en-CA" sz="2000" dirty="0">
                <a:sym typeface="Symbol" panose="05050102010706020507" pitchFamily="18" charset="2"/>
              </a:rPr>
              <a:t>broom to extract tidy results</a:t>
            </a:r>
          </a:p>
          <a:p>
            <a:pPr lvl="1">
              <a:lnSpc>
                <a:spcPct val="90000"/>
              </a:lnSpc>
            </a:pPr>
            <a:r>
              <a:rPr lang="en-CA" sz="2000" dirty="0">
                <a:sym typeface="Symbol" panose="05050102010706020507" pitchFamily="18" charset="2"/>
              </a:rPr>
              <a:t>nest – map trick to fit/plot multiple models</a:t>
            </a:r>
          </a:p>
          <a:p>
            <a:pPr>
              <a:lnSpc>
                <a:spcPct val="90000"/>
              </a:lnSpc>
            </a:pPr>
            <a:r>
              <a:rPr lang="en-CA" sz="2400" dirty="0">
                <a:sym typeface="Symbol" panose="05050102010706020507" pitchFamily="18" charset="2"/>
              </a:rPr>
              <a:t>Writing it up</a:t>
            </a:r>
          </a:p>
          <a:p>
            <a:pPr lvl="1">
              <a:lnSpc>
                <a:spcPct val="90000"/>
              </a:lnSpc>
            </a:pPr>
            <a:r>
              <a:rPr lang="en-CA" sz="2000" dirty="0">
                <a:sym typeface="Symbol" panose="05050102010706020507" pitchFamily="18" charset="2"/>
              </a:rPr>
              <a:t>Learn to use table tools</a:t>
            </a:r>
          </a:p>
          <a:p>
            <a:pPr lvl="1">
              <a:lnSpc>
                <a:spcPct val="90000"/>
              </a:lnSpc>
            </a:pPr>
            <a:r>
              <a:rPr lang="en-CA" sz="2000" dirty="0">
                <a:sym typeface="Symbol" panose="05050102010706020507" pitchFamily="18" charset="2"/>
              </a:rPr>
              <a:t>Use </a:t>
            </a:r>
            <a:r>
              <a:rPr lang="en-CA" sz="2000" dirty="0" err="1">
                <a:sym typeface="Symbol" panose="05050102010706020507" pitchFamily="18" charset="2"/>
              </a:rPr>
              <a:t>Rstudio</a:t>
            </a:r>
            <a:r>
              <a:rPr lang="en-CA" sz="2000" dirty="0">
                <a:sym typeface="Symbol" panose="05050102010706020507" pitchFamily="18" charset="2"/>
              </a:rPr>
              <a:t> projects</a:t>
            </a:r>
          </a:p>
          <a:p>
            <a:pPr lvl="1">
              <a:lnSpc>
                <a:spcPct val="90000"/>
              </a:lnSpc>
            </a:pPr>
            <a:r>
              <a:rPr lang="en-CA" sz="2000" dirty="0">
                <a:sym typeface="Symbol" panose="05050102010706020507" pitchFamily="18" charset="2"/>
              </a:rPr>
              <a:t>Learn to use reproducible reporting (.</a:t>
            </a:r>
            <a:r>
              <a:rPr lang="en-CA" sz="2000" dirty="0" err="1">
                <a:sym typeface="Symbol" panose="05050102010706020507" pitchFamily="18" charset="2"/>
              </a:rPr>
              <a:t>Rmd</a:t>
            </a:r>
            <a:r>
              <a:rPr lang="en-CA" sz="2000" dirty="0">
                <a:sym typeface="Symbol" panose="05050102010706020507" pitchFamily="18" charset="2"/>
              </a:rPr>
              <a:t>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C8A453A-B8AD-982C-BA4D-9E2DA841C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21225AB-15B9-4C79-A121-04D1DC7E2307}" type="slidenum">
              <a:rPr lang="en-US" smtClean="0"/>
              <a:pPr>
                <a:spcAft>
                  <a:spcPts val="600"/>
                </a:spcAft>
              </a:pPr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941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ggplot</a:t>
            </a:r>
            <a:r>
              <a:rPr lang="en-US" dirty="0"/>
              <a:t> extensions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082" y="1676400"/>
            <a:ext cx="7135715" cy="490000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17082" y="1219200"/>
            <a:ext cx="8269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There are a large number of </a:t>
            </a:r>
            <a:r>
              <a:rPr lang="en-US" dirty="0" err="1"/>
              <a:t>ggplot</a:t>
            </a:r>
            <a:r>
              <a:rPr lang="en-US" dirty="0"/>
              <a:t> extensions.  See: </a:t>
            </a:r>
            <a:r>
              <a:rPr lang="en-US" dirty="0">
                <a:hlinkClick r:id="rId3"/>
              </a:rPr>
              <a:t>http://www.ggplot2-exts.org/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5576693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B4454B-2E46-7499-9FC6-275EDD298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 err="1"/>
              <a:t>ggplot</a:t>
            </a:r>
            <a:r>
              <a:rPr lang="en-CA" dirty="0"/>
              <a:t> extensions - book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11F0B1-4614-1545-F8F1-02F61441CB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82</a:t>
            </a:fld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849763C9-9073-FE3E-B12E-AF0190F8C4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524000"/>
            <a:ext cx="8382000" cy="509194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E96ECEF-CDA8-86DB-4234-750011226B30}"/>
              </a:ext>
            </a:extLst>
          </p:cNvPr>
          <p:cNvSpPr txBox="1"/>
          <p:nvPr/>
        </p:nvSpPr>
        <p:spPr>
          <a:xfrm>
            <a:off x="457200" y="1127503"/>
            <a:ext cx="693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New book by Antti Rask: </a:t>
            </a:r>
            <a:r>
              <a:rPr lang="en-CA" dirty="0">
                <a:hlinkClick r:id="rId3"/>
              </a:rPr>
              <a:t>https://ggplot2-extended-book.com/</a:t>
            </a:r>
            <a:r>
              <a:rPr lang="en-CA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9587775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ggplot</a:t>
            </a:r>
            <a:r>
              <a:rPr lang="en-US" dirty="0"/>
              <a:t> extensions: </a:t>
            </a:r>
            <a:r>
              <a:rPr lang="en-US" dirty="0" err="1"/>
              <a:t>GGally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83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7200" y="12192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GGally</a:t>
            </a:r>
            <a:r>
              <a:rPr lang="en-US" dirty="0"/>
              <a:t> contains a large number of functions that extend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ggplot2</a:t>
            </a:r>
            <a:r>
              <a:rPr lang="en-US" dirty="0"/>
              <a:t> to multivariate data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4559" y="2173223"/>
            <a:ext cx="4142241" cy="429464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33400" y="3810000"/>
            <a:ext cx="3657600" cy="2062103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 Narrow" panose="020B0606020202030204" pitchFamily="34" charset="0"/>
              </a:rPr>
              <a:t>library(</a:t>
            </a:r>
            <a:r>
              <a:rPr lang="en-US" sz="1600" dirty="0" err="1">
                <a:latin typeface="Arial Narrow" panose="020B0606020202030204" pitchFamily="34" charset="0"/>
              </a:rPr>
              <a:t>GGally</a:t>
            </a:r>
            <a:r>
              <a:rPr lang="en-US" sz="1600" dirty="0">
                <a:latin typeface="Arial Narrow" panose="020B0606020202030204" pitchFamily="34" charset="0"/>
              </a:rPr>
              <a:t>)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library(</a:t>
            </a:r>
            <a:r>
              <a:rPr lang="en-US" sz="1600" dirty="0" err="1">
                <a:latin typeface="Arial Narrow" panose="020B0606020202030204" pitchFamily="34" charset="0"/>
              </a:rPr>
              <a:t>dplyr</a:t>
            </a:r>
            <a:r>
              <a:rPr lang="en-US" sz="1600" dirty="0">
                <a:latin typeface="Arial Narrow" panose="020B0606020202030204" pitchFamily="34" charset="0"/>
              </a:rPr>
              <a:t>)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library(ggplot2)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library(</a:t>
            </a:r>
            <a:r>
              <a:rPr lang="en-US" sz="1600" dirty="0" err="1">
                <a:latin typeface="Arial Narrow" panose="020B0606020202030204" pitchFamily="34" charset="0"/>
              </a:rPr>
              <a:t>gapminder</a:t>
            </a:r>
            <a:r>
              <a:rPr lang="en-US" sz="1600" dirty="0">
                <a:latin typeface="Arial Narrow" panose="020B0606020202030204" pitchFamily="34" charset="0"/>
              </a:rPr>
              <a:t>)</a:t>
            </a:r>
          </a:p>
          <a:p>
            <a:endParaRPr lang="en-US" sz="1600" dirty="0">
              <a:latin typeface="Arial Narrow" panose="020B0606020202030204" pitchFamily="34" charset="0"/>
            </a:endParaRPr>
          </a:p>
          <a:p>
            <a:r>
              <a:rPr lang="en-US" sz="1600" dirty="0" err="1">
                <a:latin typeface="Arial Narrow" panose="020B0606020202030204" pitchFamily="34" charset="0"/>
              </a:rPr>
              <a:t>gapminder</a:t>
            </a:r>
            <a:r>
              <a:rPr lang="en-US" sz="1600" dirty="0">
                <a:latin typeface="Arial Narrow" panose="020B0606020202030204" pitchFamily="34" charset="0"/>
              </a:rPr>
              <a:t> |&gt; 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  select(-country, -year) |&gt; 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  </a:t>
            </a:r>
            <a:r>
              <a:rPr lang="en-US" sz="1600" dirty="0" err="1">
                <a:latin typeface="Arial Narrow" panose="020B0606020202030204" pitchFamily="34" charset="0"/>
              </a:rPr>
              <a:t>ggpairs</a:t>
            </a:r>
            <a:r>
              <a:rPr lang="en-US" sz="1600" dirty="0">
                <a:latin typeface="Arial Narrow" panose="020B0606020202030204" pitchFamily="34" charset="0"/>
              </a:rPr>
              <a:t>(</a:t>
            </a:r>
            <a:r>
              <a:rPr lang="en-US" sz="1600" dirty="0" err="1">
                <a:latin typeface="Arial Narrow" panose="020B0606020202030204" pitchFamily="34" charset="0"/>
              </a:rPr>
              <a:t>aes</a:t>
            </a:r>
            <a:r>
              <a:rPr lang="en-US" sz="1600" dirty="0">
                <a:latin typeface="Arial Narrow" panose="020B0606020202030204" pitchFamily="34" charset="0"/>
              </a:rPr>
              <a:t>(color=continent))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63871" y="2197606"/>
            <a:ext cx="3962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ggpairs</a:t>
            </a:r>
            <a:r>
              <a:rPr lang="en-US" dirty="0"/>
              <a:t>() produces generalized scatterplot matrices, with lots of options</a:t>
            </a:r>
          </a:p>
        </p:txBody>
      </p:sp>
    </p:spTree>
    <p:extLst>
      <p:ext uri="{BB962C8B-B14F-4D97-AF65-F5344CB8AC3E}">
        <p14:creationId xmlns:p14="http://schemas.microsoft.com/office/powerpoint/2010/main" val="307592652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ggplot</a:t>
            </a:r>
            <a:r>
              <a:rPr lang="en-US" dirty="0"/>
              <a:t> extensions: </a:t>
            </a:r>
            <a:r>
              <a:rPr lang="en-US" dirty="0" err="1"/>
              <a:t>ggrepel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3352800"/>
            <a:ext cx="4320540" cy="336042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95400"/>
            <a:ext cx="4267200" cy="18466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rgbClr val="FF0000"/>
                </a:solidFill>
                <a:latin typeface="Arial Narrow" pitchFamily="34" charset="0"/>
              </a:rPr>
              <a:t>devtools</a:t>
            </a:r>
            <a:r>
              <a:rPr lang="en-US" sz="1600" dirty="0">
                <a:solidFill>
                  <a:srgbClr val="FF0000"/>
                </a:solidFill>
                <a:latin typeface="Arial Narrow" pitchFamily="34" charset="0"/>
              </a:rPr>
              <a:t>::</a:t>
            </a:r>
            <a:r>
              <a:rPr lang="en-US" sz="1600" dirty="0" err="1">
                <a:solidFill>
                  <a:srgbClr val="FF0000"/>
                </a:solidFill>
                <a:latin typeface="Arial Narrow" pitchFamily="34" charset="0"/>
              </a:rPr>
              <a:t>install_github</a:t>
            </a:r>
            <a:r>
              <a:rPr lang="en-US" sz="1600" dirty="0">
                <a:solidFill>
                  <a:srgbClr val="FF0000"/>
                </a:solidFill>
                <a:latin typeface="Arial Narrow" pitchFamily="34" charset="0"/>
              </a:rPr>
              <a:t>("</a:t>
            </a:r>
            <a:r>
              <a:rPr lang="en-US" sz="1600" dirty="0" err="1">
                <a:solidFill>
                  <a:srgbClr val="FF0000"/>
                </a:solidFill>
                <a:latin typeface="Arial Narrow" pitchFamily="34" charset="0"/>
              </a:rPr>
              <a:t>slowkow</a:t>
            </a:r>
            <a:r>
              <a:rPr lang="en-US" sz="1600" dirty="0">
                <a:solidFill>
                  <a:srgbClr val="FF0000"/>
                </a:solidFill>
                <a:latin typeface="Arial Narrow" pitchFamily="34" charset="0"/>
              </a:rPr>
              <a:t>/</a:t>
            </a:r>
            <a:r>
              <a:rPr lang="en-US" sz="1600" dirty="0" err="1">
                <a:solidFill>
                  <a:srgbClr val="FF0000"/>
                </a:solidFill>
                <a:latin typeface="Arial Narrow" pitchFamily="34" charset="0"/>
              </a:rPr>
              <a:t>ggrepel</a:t>
            </a:r>
            <a:r>
              <a:rPr lang="en-US" sz="1600" dirty="0">
                <a:solidFill>
                  <a:srgbClr val="FF0000"/>
                </a:solidFill>
                <a:latin typeface="Arial Narrow" pitchFamily="34" charset="0"/>
              </a:rPr>
              <a:t>")</a:t>
            </a:r>
          </a:p>
          <a:p>
            <a:r>
              <a:rPr lang="en-US" sz="1600" dirty="0">
                <a:latin typeface="Arial Narrow" pitchFamily="34" charset="0"/>
              </a:rPr>
              <a:t>library(ggplot2) </a:t>
            </a:r>
          </a:p>
          <a:p>
            <a:r>
              <a:rPr lang="en-US" sz="1600" dirty="0">
                <a:latin typeface="Arial Narrow" pitchFamily="34" charset="0"/>
              </a:rPr>
              <a:t>library(</a:t>
            </a:r>
            <a:r>
              <a:rPr lang="en-US" sz="1600" dirty="0" err="1">
                <a:latin typeface="Arial Narrow" pitchFamily="34" charset="0"/>
              </a:rPr>
              <a:t>ggrepel</a:t>
            </a:r>
            <a:r>
              <a:rPr lang="en-US" sz="1600" dirty="0">
                <a:latin typeface="Arial Narrow" pitchFamily="34" charset="0"/>
              </a:rPr>
              <a:t>) </a:t>
            </a:r>
          </a:p>
          <a:p>
            <a:r>
              <a:rPr lang="en-US" sz="1600" dirty="0" err="1">
                <a:latin typeface="Arial Narrow" pitchFamily="34" charset="0"/>
              </a:rPr>
              <a:t>ggplot</a:t>
            </a:r>
            <a:r>
              <a:rPr lang="en-US" sz="1600" dirty="0">
                <a:latin typeface="Arial Narrow" pitchFamily="34" charset="0"/>
              </a:rPr>
              <a:t>(</a:t>
            </a:r>
            <a:r>
              <a:rPr lang="en-US" sz="1600" dirty="0" err="1">
                <a:latin typeface="Arial Narrow" pitchFamily="34" charset="0"/>
              </a:rPr>
              <a:t>mtcars</a:t>
            </a:r>
            <a:r>
              <a:rPr lang="en-US" sz="1600" dirty="0">
                <a:latin typeface="Arial Narrow" pitchFamily="34" charset="0"/>
              </a:rPr>
              <a:t>, </a:t>
            </a:r>
            <a:r>
              <a:rPr lang="en-US" sz="1600" dirty="0" err="1">
                <a:latin typeface="Arial Narrow" pitchFamily="34" charset="0"/>
              </a:rPr>
              <a:t>aes</a:t>
            </a:r>
            <a:r>
              <a:rPr lang="en-US" sz="1600" dirty="0">
                <a:latin typeface="Arial Narrow" pitchFamily="34" charset="0"/>
              </a:rPr>
              <a:t>(</a:t>
            </a:r>
            <a:r>
              <a:rPr lang="en-US" sz="1600" dirty="0" err="1">
                <a:latin typeface="Arial Narrow" pitchFamily="34" charset="0"/>
              </a:rPr>
              <a:t>wt</a:t>
            </a:r>
            <a:r>
              <a:rPr lang="en-US" sz="1600" dirty="0">
                <a:latin typeface="Arial Narrow" pitchFamily="34" charset="0"/>
              </a:rPr>
              <a:t>, mpg)) + </a:t>
            </a:r>
          </a:p>
          <a:p>
            <a:r>
              <a:rPr lang="en-US" sz="1600" dirty="0">
                <a:latin typeface="Arial Narrow" pitchFamily="34" charset="0"/>
              </a:rPr>
              <a:t>    </a:t>
            </a:r>
            <a:r>
              <a:rPr lang="en-US" sz="1600" dirty="0" err="1">
                <a:latin typeface="Arial Narrow" pitchFamily="34" charset="0"/>
              </a:rPr>
              <a:t>geom_point</a:t>
            </a:r>
            <a:r>
              <a:rPr lang="en-US" sz="1600" dirty="0">
                <a:latin typeface="Arial Narrow" pitchFamily="34" charset="0"/>
              </a:rPr>
              <a:t>(color = 'red') + </a:t>
            </a:r>
          </a:p>
          <a:p>
            <a:r>
              <a:rPr lang="en-US" sz="1600" dirty="0">
                <a:latin typeface="Arial Narrow" pitchFamily="34" charset="0"/>
              </a:rPr>
              <a:t>    </a:t>
            </a:r>
            <a:r>
              <a:rPr lang="en-US" sz="1600" dirty="0" err="1">
                <a:solidFill>
                  <a:srgbClr val="FF0000"/>
                </a:solidFill>
                <a:latin typeface="Arial Narrow" pitchFamily="34" charset="0"/>
              </a:rPr>
              <a:t>geom_text_repel</a:t>
            </a:r>
            <a:r>
              <a:rPr lang="en-US" sz="1600" dirty="0">
                <a:latin typeface="Arial Narrow" pitchFamily="34" charset="0"/>
              </a:rPr>
              <a:t>(</a:t>
            </a:r>
            <a:r>
              <a:rPr lang="en-US" sz="1600" dirty="0" err="1">
                <a:latin typeface="Arial Narrow" pitchFamily="34" charset="0"/>
              </a:rPr>
              <a:t>aes</a:t>
            </a:r>
            <a:r>
              <a:rPr lang="en-US" sz="1600" dirty="0">
                <a:latin typeface="Arial Narrow" pitchFamily="34" charset="0"/>
              </a:rPr>
              <a:t>(label = </a:t>
            </a:r>
            <a:r>
              <a:rPr lang="en-US" sz="1600" dirty="0" err="1">
                <a:latin typeface="Arial Narrow" pitchFamily="34" charset="0"/>
              </a:rPr>
              <a:t>rownames</a:t>
            </a:r>
            <a:r>
              <a:rPr lang="en-US" sz="1600" dirty="0">
                <a:latin typeface="Arial Narrow" pitchFamily="34" charset="0"/>
              </a:rPr>
              <a:t>(</a:t>
            </a:r>
            <a:r>
              <a:rPr lang="en-US" sz="1600" dirty="0" err="1">
                <a:latin typeface="Arial Narrow" pitchFamily="34" charset="0"/>
              </a:rPr>
              <a:t>mtcars</a:t>
            </a:r>
            <a:r>
              <a:rPr lang="en-US" sz="1600" dirty="0">
                <a:latin typeface="Arial Narrow" pitchFamily="34" charset="0"/>
              </a:rPr>
              <a:t>))) + </a:t>
            </a:r>
          </a:p>
          <a:p>
            <a:r>
              <a:rPr lang="en-US" sz="1600" dirty="0">
                <a:latin typeface="Arial Narrow" pitchFamily="34" charset="0"/>
              </a:rPr>
              <a:t>    </a:t>
            </a:r>
            <a:r>
              <a:rPr lang="en-US" sz="1600" dirty="0" err="1">
                <a:latin typeface="Arial Narrow" pitchFamily="34" charset="0"/>
              </a:rPr>
              <a:t>theme_classic</a:t>
            </a:r>
            <a:r>
              <a:rPr lang="en-US" sz="1600" dirty="0">
                <a:latin typeface="Arial Narrow" pitchFamily="34" charset="0"/>
              </a:rPr>
              <a:t>(</a:t>
            </a:r>
            <a:r>
              <a:rPr lang="en-US" sz="1600" dirty="0" err="1">
                <a:latin typeface="Arial Narrow" pitchFamily="34" charset="0"/>
              </a:rPr>
              <a:t>base_size</a:t>
            </a:r>
            <a:r>
              <a:rPr lang="en-US" sz="1600" dirty="0">
                <a:latin typeface="Arial Narrow" pitchFamily="34" charset="0"/>
              </a:rPr>
              <a:t> = 16)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34000" y="1318437"/>
            <a:ext cx="3352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Plotting text labels is often difficult</a:t>
            </a:r>
          </a:p>
          <a:p>
            <a:r>
              <a:rPr lang="en-US" dirty="0" err="1"/>
              <a:t>ggrepel</a:t>
            </a:r>
            <a:r>
              <a:rPr lang="en-US" dirty="0"/>
              <a:t> provides </a:t>
            </a:r>
            <a:r>
              <a:rPr lang="en-US" dirty="0" err="1"/>
              <a:t>geoms</a:t>
            </a:r>
            <a:r>
              <a:rPr lang="en-US" dirty="0"/>
              <a:t> for ggplot2 to repel overlapping text labels.</a:t>
            </a:r>
          </a:p>
        </p:txBody>
      </p:sp>
    </p:spTree>
    <p:extLst>
      <p:ext uri="{BB962C8B-B14F-4D97-AF65-F5344CB8AC3E}">
        <p14:creationId xmlns:p14="http://schemas.microsoft.com/office/powerpoint/2010/main" val="202235419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33400" y="4804410"/>
            <a:ext cx="7696200" cy="181588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 Narrow" pitchFamily="34" charset="0"/>
              </a:rPr>
              <a:t>p5 &lt;- </a:t>
            </a:r>
            <a:r>
              <a:rPr lang="en-US" sz="1600" dirty="0" err="1">
                <a:latin typeface="Arial Narrow" pitchFamily="34" charset="0"/>
              </a:rPr>
              <a:t>ggplot</a:t>
            </a:r>
            <a:r>
              <a:rPr lang="en-US" sz="1600" dirty="0">
                <a:latin typeface="Arial Narrow" pitchFamily="34" charset="0"/>
              </a:rPr>
              <a:t>(</a:t>
            </a:r>
            <a:r>
              <a:rPr lang="en-US" sz="1600" dirty="0" err="1">
                <a:latin typeface="Arial Narrow" pitchFamily="34" charset="0"/>
              </a:rPr>
              <a:t>gapminder</a:t>
            </a:r>
            <a:r>
              <a:rPr lang="en-US" sz="1600" dirty="0">
                <a:latin typeface="Arial Narrow" pitchFamily="34" charset="0"/>
              </a:rPr>
              <a:t>, </a:t>
            </a:r>
            <a:r>
              <a:rPr lang="en-US" sz="1600" dirty="0" err="1">
                <a:latin typeface="Arial Narrow" pitchFamily="34" charset="0"/>
              </a:rPr>
              <a:t>aes</a:t>
            </a:r>
            <a:r>
              <a:rPr lang="en-US" sz="1600" dirty="0">
                <a:latin typeface="Arial Narrow" pitchFamily="34" charset="0"/>
              </a:rPr>
              <a:t>(</a:t>
            </a:r>
            <a:r>
              <a:rPr lang="en-US" sz="1600" dirty="0" err="1">
                <a:latin typeface="Arial Narrow" pitchFamily="34" charset="0"/>
              </a:rPr>
              <a:t>gdpPercap</a:t>
            </a:r>
            <a:r>
              <a:rPr lang="en-US" sz="1600" dirty="0">
                <a:latin typeface="Arial Narrow" pitchFamily="34" charset="0"/>
              </a:rPr>
              <a:t>, </a:t>
            </a:r>
            <a:r>
              <a:rPr lang="en-US" sz="1600" dirty="0" err="1">
                <a:latin typeface="Arial Narrow" pitchFamily="34" charset="0"/>
              </a:rPr>
              <a:t>lifeExp</a:t>
            </a:r>
            <a:r>
              <a:rPr lang="en-US" sz="1600" dirty="0">
                <a:latin typeface="Arial Narrow" pitchFamily="34" charset="0"/>
              </a:rPr>
              <a:t>, size = pop, </a:t>
            </a:r>
            <a:r>
              <a:rPr lang="en-US" sz="1600" dirty="0">
                <a:solidFill>
                  <a:srgbClr val="FF0000"/>
                </a:solidFill>
                <a:latin typeface="Arial Narrow" pitchFamily="34" charset="0"/>
              </a:rPr>
              <a:t>frame = year</a:t>
            </a:r>
            <a:r>
              <a:rPr lang="en-US" sz="1600" dirty="0">
                <a:latin typeface="Arial Narrow" pitchFamily="34" charset="0"/>
              </a:rPr>
              <a:t>)) +</a:t>
            </a:r>
          </a:p>
          <a:p>
            <a:r>
              <a:rPr lang="en-US" sz="1600" dirty="0">
                <a:latin typeface="Arial Narrow" pitchFamily="34" charset="0"/>
              </a:rPr>
              <a:t>  </a:t>
            </a:r>
            <a:r>
              <a:rPr lang="en-US" sz="1600" dirty="0" err="1">
                <a:latin typeface="Arial Narrow" pitchFamily="34" charset="0"/>
              </a:rPr>
              <a:t>geom_point</a:t>
            </a:r>
            <a:r>
              <a:rPr lang="en-US" sz="1600" dirty="0">
                <a:latin typeface="Arial Narrow" pitchFamily="34" charset="0"/>
              </a:rPr>
              <a:t>() +</a:t>
            </a:r>
          </a:p>
          <a:p>
            <a:r>
              <a:rPr lang="en-US" sz="1600" dirty="0">
                <a:latin typeface="Arial Narrow" pitchFamily="34" charset="0"/>
              </a:rPr>
              <a:t>  </a:t>
            </a:r>
            <a:r>
              <a:rPr lang="en-US" sz="1600" dirty="0" err="1">
                <a:latin typeface="Arial Narrow" pitchFamily="34" charset="0"/>
              </a:rPr>
              <a:t>geom_smooth</a:t>
            </a:r>
            <a:r>
              <a:rPr lang="en-US" sz="1600" dirty="0">
                <a:latin typeface="Arial Narrow" pitchFamily="34" charset="0"/>
              </a:rPr>
              <a:t>(</a:t>
            </a:r>
            <a:r>
              <a:rPr lang="en-US" sz="1600" dirty="0" err="1">
                <a:latin typeface="Arial Narrow" pitchFamily="34" charset="0"/>
              </a:rPr>
              <a:t>aes</a:t>
            </a:r>
            <a:r>
              <a:rPr lang="en-US" sz="1600" dirty="0">
                <a:latin typeface="Arial Narrow" pitchFamily="34" charset="0"/>
              </a:rPr>
              <a:t>(group = year), method = "lm", </a:t>
            </a:r>
            <a:r>
              <a:rPr lang="en-US" sz="1600" dirty="0" err="1">
                <a:latin typeface="Arial Narrow" pitchFamily="34" charset="0"/>
              </a:rPr>
              <a:t>show.legend</a:t>
            </a:r>
            <a:r>
              <a:rPr lang="en-US" sz="1600" dirty="0">
                <a:latin typeface="Arial Narrow" pitchFamily="34" charset="0"/>
              </a:rPr>
              <a:t> = FALSE) +</a:t>
            </a:r>
          </a:p>
          <a:p>
            <a:r>
              <a:rPr lang="en-US" sz="1600" dirty="0">
                <a:latin typeface="Arial Narrow" pitchFamily="34" charset="0"/>
              </a:rPr>
              <a:t>  </a:t>
            </a:r>
            <a:r>
              <a:rPr lang="en-US" sz="1600" dirty="0" err="1">
                <a:latin typeface="Arial Narrow" pitchFamily="34" charset="0"/>
              </a:rPr>
              <a:t>facet_wrap</a:t>
            </a:r>
            <a:r>
              <a:rPr lang="en-US" sz="1600" dirty="0">
                <a:latin typeface="Arial Narrow" pitchFamily="34" charset="0"/>
              </a:rPr>
              <a:t>(~continent, scales = "free") +</a:t>
            </a:r>
          </a:p>
          <a:p>
            <a:r>
              <a:rPr lang="en-US" sz="1600" dirty="0">
                <a:latin typeface="Arial Narrow" pitchFamily="34" charset="0"/>
              </a:rPr>
              <a:t>  scale_x_log10()</a:t>
            </a:r>
          </a:p>
          <a:p>
            <a:endParaRPr lang="en-US" sz="1600" dirty="0">
              <a:latin typeface="Arial Narrow" pitchFamily="34" charset="0"/>
            </a:endParaRPr>
          </a:p>
          <a:p>
            <a:r>
              <a:rPr lang="en-US" sz="1600" dirty="0" err="1">
                <a:latin typeface="Arial Narrow" pitchFamily="34" charset="0"/>
              </a:rPr>
              <a:t>gganimate</a:t>
            </a:r>
            <a:r>
              <a:rPr lang="en-US" sz="1600" dirty="0">
                <a:latin typeface="Arial Narrow" pitchFamily="34" charset="0"/>
              </a:rPr>
              <a:t>(p5)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ggplot</a:t>
            </a:r>
            <a:r>
              <a:rPr lang="en-US" dirty="0"/>
              <a:t> extensions: </a:t>
            </a:r>
            <a:r>
              <a:rPr lang="en-US" dirty="0" err="1"/>
              <a:t>gganimate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1219200"/>
            <a:ext cx="3360420" cy="336042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33400" y="1447800"/>
            <a:ext cx="4419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gganimate</a:t>
            </a:r>
            <a:r>
              <a:rPr lang="en-US" dirty="0"/>
              <a:t> is a wrapper for the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animation</a:t>
            </a:r>
            <a:r>
              <a:rPr lang="en-US" dirty="0"/>
              <a:t> package with ggplot2.</a:t>
            </a:r>
          </a:p>
          <a:p>
            <a:endParaRPr lang="en-US" dirty="0"/>
          </a:p>
          <a:p>
            <a:r>
              <a:rPr lang="en-US" dirty="0"/>
              <a:t>It adds a </a:t>
            </a:r>
            <a:r>
              <a:rPr lang="en-US" dirty="0">
                <a:solidFill>
                  <a:srgbClr val="FF0000"/>
                </a:solidFill>
              </a:rPr>
              <a:t>frame= </a:t>
            </a:r>
            <a:r>
              <a:rPr lang="en-US" dirty="0"/>
              <a:t>aesthetic, and animates the image as the frame variable changes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229324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ggpubr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86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7200" y="12192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</a:t>
            </a:r>
            <a:r>
              <a:rPr lang="en-US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ggpubr</a:t>
            </a:r>
            <a:r>
              <a:rPr lang="en-US" dirty="0"/>
              <a:t> package provides some easy-to-use functions for creating and customizing publication ready plots.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3313176"/>
            <a:ext cx="3629025" cy="3429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33400" y="1950720"/>
            <a:ext cx="8153400" cy="1323439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Arial Narrow" panose="020B0606020202030204" pitchFamily="34" charset="0"/>
              </a:rPr>
              <a:t>ggviolin</a:t>
            </a:r>
            <a:r>
              <a:rPr lang="en-US" sz="1600" dirty="0">
                <a:latin typeface="Arial Narrow" panose="020B0606020202030204" pitchFamily="34" charset="0"/>
              </a:rPr>
              <a:t>(</a:t>
            </a:r>
            <a:r>
              <a:rPr lang="en-US" sz="1600" dirty="0" err="1">
                <a:latin typeface="Arial Narrow" panose="020B0606020202030204" pitchFamily="34" charset="0"/>
              </a:rPr>
              <a:t>df</a:t>
            </a:r>
            <a:r>
              <a:rPr lang="en-US" sz="1600" dirty="0">
                <a:latin typeface="Arial Narrow" panose="020B0606020202030204" pitchFamily="34" charset="0"/>
              </a:rPr>
              <a:t>, x = "dose", y = "</a:t>
            </a:r>
            <a:r>
              <a:rPr lang="en-US" sz="1600" dirty="0" err="1">
                <a:latin typeface="Arial Narrow" panose="020B0606020202030204" pitchFamily="34" charset="0"/>
              </a:rPr>
              <a:t>len</a:t>
            </a:r>
            <a:r>
              <a:rPr lang="en-US" sz="1600" dirty="0">
                <a:latin typeface="Arial Narrow" panose="020B0606020202030204" pitchFamily="34" charset="0"/>
              </a:rPr>
              <a:t>", fill = "dose",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       palette = c("#00AFBB", "#E7B800", "#FC4E07"),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       add = "boxplot", </a:t>
            </a:r>
            <a:r>
              <a:rPr lang="en-US" sz="1600" dirty="0" err="1">
                <a:latin typeface="Arial Narrow" panose="020B0606020202030204" pitchFamily="34" charset="0"/>
              </a:rPr>
              <a:t>add.params</a:t>
            </a:r>
            <a:r>
              <a:rPr lang="en-US" sz="1600" dirty="0">
                <a:latin typeface="Arial Narrow" panose="020B0606020202030204" pitchFamily="34" charset="0"/>
              </a:rPr>
              <a:t> = list(fill = "white"))  +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</a:t>
            </a:r>
            <a:r>
              <a:rPr lang="en-US" sz="1600" dirty="0" err="1">
                <a:latin typeface="Arial Narrow" panose="020B0606020202030204" pitchFamily="34" charset="0"/>
              </a:rPr>
              <a:t>stat_compare_means</a:t>
            </a:r>
            <a:r>
              <a:rPr lang="en-US" sz="1600" dirty="0">
                <a:latin typeface="Arial Narrow" panose="020B0606020202030204" pitchFamily="34" charset="0"/>
              </a:rPr>
              <a:t>(comparisons = </a:t>
            </a:r>
            <a:r>
              <a:rPr lang="en-US" sz="1600" dirty="0" err="1">
                <a:latin typeface="Arial Narrow" panose="020B0606020202030204" pitchFamily="34" charset="0"/>
              </a:rPr>
              <a:t>my_comparisons</a:t>
            </a:r>
            <a:r>
              <a:rPr lang="en-US" sz="1600" dirty="0">
                <a:latin typeface="Arial Narrow" panose="020B0606020202030204" pitchFamily="34" charset="0"/>
              </a:rPr>
              <a:t>, label = "</a:t>
            </a:r>
            <a:r>
              <a:rPr lang="en-US" sz="1600" dirty="0" err="1">
                <a:latin typeface="Arial Narrow" panose="020B0606020202030204" pitchFamily="34" charset="0"/>
              </a:rPr>
              <a:t>p.signif</a:t>
            </a:r>
            <a:r>
              <a:rPr lang="en-US" sz="1600" dirty="0">
                <a:latin typeface="Arial Narrow" panose="020B0606020202030204" pitchFamily="34" charset="0"/>
              </a:rPr>
              <a:t>") +  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</a:t>
            </a:r>
            <a:r>
              <a:rPr lang="en-US" sz="1600" dirty="0" err="1">
                <a:latin typeface="Arial Narrow" panose="020B0606020202030204" pitchFamily="34" charset="0"/>
              </a:rPr>
              <a:t>stat_compare_means</a:t>
            </a:r>
            <a:r>
              <a:rPr lang="en-US" sz="1600" dirty="0">
                <a:latin typeface="Arial Narrow" panose="020B0606020202030204" pitchFamily="34" charset="0"/>
              </a:rPr>
              <a:t>(</a:t>
            </a:r>
            <a:r>
              <a:rPr lang="en-US" sz="1600" dirty="0" err="1">
                <a:latin typeface="Arial Narrow" panose="020B0606020202030204" pitchFamily="34" charset="0"/>
              </a:rPr>
              <a:t>label.y</a:t>
            </a:r>
            <a:r>
              <a:rPr lang="en-US" sz="1600" dirty="0">
                <a:latin typeface="Arial Narrow" panose="020B0606020202030204" pitchFamily="34" charset="0"/>
              </a:rPr>
              <a:t> = 50)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3400" y="3962400"/>
            <a:ext cx="381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see the examples at </a:t>
            </a:r>
            <a:r>
              <a:rPr lang="en-US" sz="1400" dirty="0">
                <a:hlinkClick r:id="rId3"/>
              </a:rPr>
              <a:t>http://www.sthda.com/english/rpkgs/ggpubr/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1311067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diagram&#10;&#10;Description automatically generated">
            <a:extLst>
              <a:ext uri="{FF2B5EF4-FFF2-40B4-BE49-F238E27FC236}">
                <a16:creationId xmlns:a16="http://schemas.microsoft.com/office/drawing/2014/main" id="{5B7002CC-6E7F-42E7-AD48-A605937B0D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717947"/>
            <a:ext cx="2590800" cy="2590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D73115F-FC0E-4157-912D-178912F87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 err="1"/>
              <a:t>ggseg</a:t>
            </a:r>
            <a:r>
              <a:rPr lang="en-CA" dirty="0"/>
              <a:t>: plotting brain atlases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21255CE-FC24-4A42-9F6D-51D6E3D21E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87</a:t>
            </a:fld>
            <a:endParaRPr lang="en-US"/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C0C0E8A-3E3C-408C-B862-D0B6A18993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95" y="3080160"/>
            <a:ext cx="8923809" cy="3276190"/>
          </a:xfrm>
          <a:prstGeom prst="rect">
            <a:avLst/>
          </a:prstGeom>
        </p:spPr>
      </p:pic>
      <p:pic>
        <p:nvPicPr>
          <p:cNvPr id="8" name="Picture 7" descr="Chart&#10;&#10;Description automatically generated with medium confidence">
            <a:extLst>
              <a:ext uri="{FF2B5EF4-FFF2-40B4-BE49-F238E27FC236}">
                <a16:creationId xmlns:a16="http://schemas.microsoft.com/office/drawing/2014/main" id="{972F0AEE-2F14-4D62-8933-983A568119F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006673"/>
            <a:ext cx="2057413" cy="2057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38755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ggthemes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4267200"/>
            <a:ext cx="2880360" cy="2057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1600200"/>
            <a:ext cx="2880360" cy="2057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4267200"/>
            <a:ext cx="2880360" cy="20574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90600" y="3810000"/>
            <a:ext cx="2819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+ </a:t>
            </a:r>
            <a:r>
              <a:rPr lang="en-US" sz="1600" dirty="0" err="1"/>
              <a:t>theme_tufte</a:t>
            </a:r>
            <a:r>
              <a:rPr lang="en-US" sz="1600" dirty="0"/>
              <a:t>() </a:t>
            </a:r>
          </a:p>
        </p:txBody>
      </p:sp>
      <p:sp>
        <p:nvSpPr>
          <p:cNvPr id="9" name="Rectangle 8"/>
          <p:cNvSpPr/>
          <p:nvPr/>
        </p:nvSpPr>
        <p:spPr>
          <a:xfrm>
            <a:off x="5791200" y="1254294"/>
            <a:ext cx="20224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600" dirty="0">
                <a:solidFill>
                  <a:prstClr val="black"/>
                </a:solidFill>
              </a:rPr>
              <a:t>+ </a:t>
            </a:r>
            <a:r>
              <a:rPr lang="en-US" sz="1600" dirty="0" err="1">
                <a:solidFill>
                  <a:prstClr val="black"/>
                </a:solidFill>
              </a:rPr>
              <a:t>theme_economist</a:t>
            </a:r>
            <a:r>
              <a:rPr lang="en-US" sz="1600" dirty="0">
                <a:solidFill>
                  <a:prstClr val="black"/>
                </a:solidFill>
              </a:rPr>
              <a:t>()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791200" y="3904417"/>
            <a:ext cx="232839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600" dirty="0">
                <a:solidFill>
                  <a:prstClr val="black"/>
                </a:solidFill>
              </a:rPr>
              <a:t>+ </a:t>
            </a:r>
            <a:r>
              <a:rPr lang="en-US" sz="1600" dirty="0" err="1">
                <a:solidFill>
                  <a:prstClr val="black"/>
                </a:solidFill>
              </a:rPr>
              <a:t>theme_fivethirtyeight</a:t>
            </a:r>
            <a:r>
              <a:rPr lang="en-US" sz="1600" dirty="0">
                <a:solidFill>
                  <a:prstClr val="black"/>
                </a:solidFill>
              </a:rPr>
              <a:t>()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41251" y="2971800"/>
            <a:ext cx="4724400" cy="369332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Arial Narrow" panose="020B0606020202030204" pitchFamily="34" charset="0"/>
              </a:rPr>
              <a:t>install.packages</a:t>
            </a:r>
            <a:r>
              <a:rPr lang="en-US" dirty="0">
                <a:latin typeface="Arial Narrow" panose="020B0606020202030204" pitchFamily="34" charset="0"/>
              </a:rPr>
              <a:t>('</a:t>
            </a:r>
            <a:r>
              <a:rPr lang="en-US" dirty="0" err="1">
                <a:latin typeface="Arial Narrow" panose="020B0606020202030204" pitchFamily="34" charset="0"/>
              </a:rPr>
              <a:t>ggthemes</a:t>
            </a:r>
            <a:r>
              <a:rPr lang="en-US" dirty="0">
                <a:latin typeface="Arial Narrow" panose="020B0606020202030204" pitchFamily="34" charset="0"/>
              </a:rPr>
              <a:t>', dependencies = TRUE)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41251" y="1423571"/>
            <a:ext cx="4892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ggthemes</a:t>
            </a:r>
            <a:r>
              <a:rPr lang="en-US" dirty="0"/>
              <a:t> provides a large number of extra </a:t>
            </a:r>
            <a:r>
              <a:rPr lang="en-US" dirty="0" err="1"/>
              <a:t>geoms</a:t>
            </a:r>
            <a:r>
              <a:rPr lang="en-US" dirty="0"/>
              <a:t>, scales, and themes for </a:t>
            </a:r>
            <a:r>
              <a:rPr lang="en-US" dirty="0" err="1"/>
              <a:t>ggplot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646735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E8AC7D-81F2-4D2D-A025-A924DDB856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89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C1D50F3-D71F-4029-9EEC-EBAD702BF1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381000"/>
            <a:ext cx="2369107" cy="2166619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66D59F37-FD82-4428-8B24-976240730923}"/>
              </a:ext>
            </a:extLst>
          </p:cNvPr>
          <p:cNvGrpSpPr/>
          <p:nvPr/>
        </p:nvGrpSpPr>
        <p:grpSpPr>
          <a:xfrm>
            <a:off x="609600" y="3570767"/>
            <a:ext cx="7924800" cy="2814793"/>
            <a:chOff x="609600" y="3570767"/>
            <a:chExt cx="7924800" cy="2814793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99D930B-5FD3-471A-8A4E-D4FFB9CE561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" y="4191000"/>
              <a:ext cx="1202499" cy="219456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B96C526-89F1-4B91-9EA9-9468C52A286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05000" y="4848141"/>
              <a:ext cx="1332089" cy="914400"/>
            </a:xfrm>
            <a:prstGeom prst="rect">
              <a:avLst/>
            </a:prstGeom>
          </p:spPr>
        </p:pic>
        <p:pic>
          <p:nvPicPr>
            <p:cNvPr id="10" name="Picture 9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1C73A21C-6994-4451-948F-8D0C9CBE026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61870" y="4410895"/>
              <a:ext cx="2153633" cy="164592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999139A-DD9D-4626-AECB-3BDECF7EF00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212723" y="4136575"/>
              <a:ext cx="1321677" cy="219456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4B3A36E4-737F-43BB-B185-AC3DC69696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11125" y="4776655"/>
              <a:ext cx="1332089" cy="914400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F706238-B3A5-4EFB-A3D1-ADAFA72BC93C}"/>
                </a:ext>
              </a:extLst>
            </p:cNvPr>
            <p:cNvSpPr txBox="1"/>
            <p:nvPr/>
          </p:nvSpPr>
          <p:spPr>
            <a:xfrm>
              <a:off x="1240975" y="3581400"/>
              <a:ext cx="1219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nest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8C984B4-83C4-4030-A00A-7480314BE029}"/>
                </a:ext>
              </a:extLst>
            </p:cNvPr>
            <p:cNvSpPr txBox="1"/>
            <p:nvPr/>
          </p:nvSpPr>
          <p:spPr>
            <a:xfrm>
              <a:off x="3886200" y="3570767"/>
              <a:ext cx="1219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map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510B1D1-CD30-4B24-B31B-9EA8BA8ADF0C}"/>
                </a:ext>
              </a:extLst>
            </p:cNvPr>
            <p:cNvSpPr txBox="1"/>
            <p:nvPr/>
          </p:nvSpPr>
          <p:spPr>
            <a:xfrm>
              <a:off x="6577169" y="3581400"/>
              <a:ext cx="1219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err="1"/>
                <a:t>unnest</a:t>
              </a:r>
              <a:endParaRPr lang="en-US" sz="2400" dirty="0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7FF42550-CB12-4D19-9EE6-A95537ECA59C}"/>
              </a:ext>
            </a:extLst>
          </p:cNvPr>
          <p:cNvGrpSpPr/>
          <p:nvPr/>
        </p:nvGrpSpPr>
        <p:grpSpPr>
          <a:xfrm>
            <a:off x="4603419" y="728571"/>
            <a:ext cx="3580952" cy="1819048"/>
            <a:chOff x="4603419" y="728571"/>
            <a:chExt cx="3580952" cy="1819048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466DE15E-0D06-43B2-B151-9A40E8AEF8F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603419" y="728571"/>
              <a:ext cx="3580952" cy="1819048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C947C0CD-9484-4C34-9BB7-BFA3CDCD5DDA}"/>
                </a:ext>
              </a:extLst>
            </p:cNvPr>
            <p:cNvSpPr txBox="1"/>
            <p:nvPr/>
          </p:nvSpPr>
          <p:spPr>
            <a:xfrm>
              <a:off x="5664915" y="2082615"/>
              <a:ext cx="225988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map(df, mean)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002668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197C83-3EEB-4BC5-A355-9301F75F6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 transformation tools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287810-C283-4C4B-AE44-996C795BC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9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B76A55-FEC8-405E-A405-835DE7959C9C}"/>
              </a:ext>
            </a:extLst>
          </p:cNvPr>
          <p:cNvSpPr txBox="1"/>
          <p:nvPr/>
        </p:nvSpPr>
        <p:spPr>
          <a:xfrm>
            <a:off x="457200" y="12192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Some common data types can be messy when imported. Tidy tools are there to help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AFDE98CC-6396-46A0-B5FF-811CEE7D5E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2498909"/>
              </p:ext>
            </p:extLst>
          </p:nvPr>
        </p:nvGraphicFramePr>
        <p:xfrm>
          <a:off x="517752" y="1680846"/>
          <a:ext cx="7134905" cy="310920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582252">
                  <a:extLst>
                    <a:ext uri="{9D8B030D-6E8A-4147-A177-3AD203B41FA5}">
                      <a16:colId xmlns:a16="http://schemas.microsoft.com/office/drawing/2014/main" val="3689056591"/>
                    </a:ext>
                  </a:extLst>
                </a:gridCol>
                <a:gridCol w="1078808">
                  <a:extLst>
                    <a:ext uri="{9D8B030D-6E8A-4147-A177-3AD203B41FA5}">
                      <a16:colId xmlns:a16="http://schemas.microsoft.com/office/drawing/2014/main" val="2666309473"/>
                    </a:ext>
                  </a:extLst>
                </a:gridCol>
                <a:gridCol w="3110564">
                  <a:extLst>
                    <a:ext uri="{9D8B030D-6E8A-4147-A177-3AD203B41FA5}">
                      <a16:colId xmlns:a16="http://schemas.microsoft.com/office/drawing/2014/main" val="3244162829"/>
                    </a:ext>
                  </a:extLst>
                </a:gridCol>
                <a:gridCol w="1363281">
                  <a:extLst>
                    <a:ext uri="{9D8B030D-6E8A-4147-A177-3AD203B41FA5}">
                      <a16:colId xmlns:a16="http://schemas.microsoft.com/office/drawing/2014/main" val="3896245277"/>
                    </a:ext>
                  </a:extLst>
                </a:gridCol>
              </a:tblGrid>
              <a:tr h="960243">
                <a:tc>
                  <a:txBody>
                    <a:bodyPr/>
                    <a:lstStyle/>
                    <a:p>
                      <a:r>
                        <a:rPr lang="en-US" dirty="0"/>
                        <a:t>dates/times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lubridate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read dates/times in various formats; extract components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9848950"/>
                  </a:ext>
                </a:extLst>
              </a:tr>
              <a:tr h="960243">
                <a:tc>
                  <a:txBody>
                    <a:bodyPr/>
                    <a:lstStyle/>
                    <a:p>
                      <a:r>
                        <a:rPr lang="en-US" dirty="0"/>
                        <a:t>factors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forcats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Change order of levels, drop levels, combine levels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1470920"/>
                  </a:ext>
                </a:extLst>
              </a:tr>
              <a:tr h="556331">
                <a:tc>
                  <a:txBody>
                    <a:bodyPr/>
                    <a:lstStyle/>
                    <a:p>
                      <a:r>
                        <a:rPr lang="en-US" dirty="0"/>
                        <a:t>strings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stringr</a:t>
                      </a:r>
                      <a:endParaRPr lang="en-US" dirty="0"/>
                    </a:p>
                    <a:p>
                      <a:endParaRPr lang="en-US" dirty="0"/>
                    </a:p>
                    <a:p>
                      <a:r>
                        <a:rPr lang="en-US" dirty="0"/>
                        <a:t>glue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detect matches, subset, replace</a:t>
                      </a:r>
                    </a:p>
                    <a:p>
                      <a:r>
                        <a:rPr lang="en-US" dirty="0"/>
                        <a:t>interpolate values into strings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3489856"/>
                  </a:ext>
                </a:extLst>
              </a:tr>
            </a:tbl>
          </a:graphicData>
        </a:graphic>
      </p:graphicFrame>
      <p:pic>
        <p:nvPicPr>
          <p:cNvPr id="10" name="Picture 9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A710A911-4399-46EF-85F6-EA7AD1279D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2784" y="1702617"/>
            <a:ext cx="789410" cy="914400"/>
          </a:xfrm>
          <a:prstGeom prst="rect">
            <a:avLst/>
          </a:prstGeom>
        </p:spPr>
      </p:pic>
      <p:pic>
        <p:nvPicPr>
          <p:cNvPr id="12" name="Picture 11" descr="A picture containing text&#10;&#10;Description automatically generated">
            <a:extLst>
              <a:ext uri="{FF2B5EF4-FFF2-40B4-BE49-F238E27FC236}">
                <a16:creationId xmlns:a16="http://schemas.microsoft.com/office/drawing/2014/main" id="{FD70CF07-7637-449D-BC37-E85B63F7A79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2321" y="2641089"/>
            <a:ext cx="910336" cy="914400"/>
          </a:xfrm>
          <a:prstGeom prst="rect">
            <a:avLst/>
          </a:prstGeom>
        </p:spPr>
      </p:pic>
      <p:pic>
        <p:nvPicPr>
          <p:cNvPr id="14" name="Picture 13" descr="Icon&#10;&#10;Description automatically generated">
            <a:extLst>
              <a:ext uri="{FF2B5EF4-FFF2-40B4-BE49-F238E27FC236}">
                <a16:creationId xmlns:a16="http://schemas.microsoft.com/office/drawing/2014/main" id="{E9D266E0-BA82-4FC3-BAE2-2D4947BE6B9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9405" y="3649634"/>
            <a:ext cx="789709" cy="914400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08B6A55-614C-4E13-509F-52CA9BA3B4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2310373"/>
              </p:ext>
            </p:extLst>
          </p:nvPr>
        </p:nvGraphicFramePr>
        <p:xfrm>
          <a:off x="534670" y="4928998"/>
          <a:ext cx="7074444" cy="977759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598930">
                  <a:extLst>
                    <a:ext uri="{9D8B030D-6E8A-4147-A177-3AD203B41FA5}">
                      <a16:colId xmlns:a16="http://schemas.microsoft.com/office/drawing/2014/main" val="3504160249"/>
                    </a:ext>
                  </a:extLst>
                </a:gridCol>
                <a:gridCol w="1083718">
                  <a:extLst>
                    <a:ext uri="{9D8B030D-6E8A-4147-A177-3AD203B41FA5}">
                      <a16:colId xmlns:a16="http://schemas.microsoft.com/office/drawing/2014/main" val="3679972239"/>
                    </a:ext>
                  </a:extLst>
                </a:gridCol>
                <a:gridCol w="3107282">
                  <a:extLst>
                    <a:ext uri="{9D8B030D-6E8A-4147-A177-3AD203B41FA5}">
                      <a16:colId xmlns:a16="http://schemas.microsoft.com/office/drawing/2014/main" val="3217884589"/>
                    </a:ext>
                  </a:extLst>
                </a:gridCol>
                <a:gridCol w="1284514">
                  <a:extLst>
                    <a:ext uri="{9D8B030D-6E8A-4147-A177-3AD203B41FA5}">
                      <a16:colId xmlns:a16="http://schemas.microsoft.com/office/drawing/2014/main" val="2955835375"/>
                    </a:ext>
                  </a:extLst>
                </a:gridCol>
              </a:tblGrid>
              <a:tr h="977759">
                <a:tc>
                  <a:txBody>
                    <a:bodyPr/>
                    <a:lstStyle/>
                    <a:p>
                      <a:r>
                        <a:rPr lang="en-CA" dirty="0"/>
                        <a:t>Clean-up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janitor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Clean up variable names, find duplicate records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7259738"/>
                  </a:ext>
                </a:extLst>
              </a:tr>
            </a:tbl>
          </a:graphicData>
        </a:graphic>
      </p:graphicFrame>
      <p:pic>
        <p:nvPicPr>
          <p:cNvPr id="8" name="Picture 7" descr="A green hexagon with white text&#10;&#10;Description automatically generated">
            <a:extLst>
              <a:ext uri="{FF2B5EF4-FFF2-40B4-BE49-F238E27FC236}">
                <a16:creationId xmlns:a16="http://schemas.microsoft.com/office/drawing/2014/main" id="{AB6EF19F-2E02-13E7-12CC-D56FA2322D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2784" y="4991504"/>
            <a:ext cx="789410" cy="914400"/>
          </a:xfrm>
          <a:prstGeom prst="rect">
            <a:avLst/>
          </a:prstGeom>
        </p:spPr>
      </p:pic>
      <p:pic>
        <p:nvPicPr>
          <p:cNvPr id="6" name="Picture 5" descr="A white and orange glue bottle&#10;&#10;Description automatically generated">
            <a:extLst>
              <a:ext uri="{FF2B5EF4-FFF2-40B4-BE49-F238E27FC236}">
                <a16:creationId xmlns:a16="http://schemas.microsoft.com/office/drawing/2014/main" id="{785C6982-A137-3961-3816-8087923C8E3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2244" y="3615608"/>
            <a:ext cx="792259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937949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25400">
          <a:solidFill>
            <a:srgbClr val="FF0000"/>
          </a:solidFill>
          <a:tailEnd type="none"/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spDef>
    <a:lnDef>
      <a:spPr>
        <a:ln w="25400">
          <a:solidFill>
            <a:srgbClr val="FF0000"/>
          </a:solidFill>
          <a:tailEnd type="arrow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14506</TotalTime>
  <Words>8720</Words>
  <Application>Microsoft Office PowerPoint</Application>
  <PresentationFormat>On-screen Show (4:3)</PresentationFormat>
  <Paragraphs>1120</Paragraphs>
  <Slides>89</Slides>
  <Notes>0</Notes>
  <HiddenSlides>8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89</vt:i4>
      </vt:variant>
    </vt:vector>
  </HeadingPairs>
  <TitlesOfParts>
    <vt:vector size="101" baseType="lpstr">
      <vt:lpstr>Arial</vt:lpstr>
      <vt:lpstr>Arial Narrow</vt:lpstr>
      <vt:lpstr>Arial Unicode MS</vt:lpstr>
      <vt:lpstr>Brush Script MT</vt:lpstr>
      <vt:lpstr>Calibri</vt:lpstr>
      <vt:lpstr>Consolas</vt:lpstr>
      <vt:lpstr>Courier New</vt:lpstr>
      <vt:lpstr>Fira Code</vt:lpstr>
      <vt:lpstr>Lucida Console</vt:lpstr>
      <vt:lpstr>Symbol</vt:lpstr>
      <vt:lpstr>Wingdings</vt:lpstr>
      <vt:lpstr>1_Office Theme</vt:lpstr>
      <vt:lpstr>ggplot2: Going further in the tidyverse</vt:lpstr>
      <vt:lpstr>A larger view: Data science</vt:lpstr>
      <vt:lpstr>The tidyverse of R packages</vt:lpstr>
      <vt:lpstr>The tidyverse expands</vt:lpstr>
      <vt:lpstr>Topics for today</vt:lpstr>
      <vt:lpstr>PowerPoint Presentation</vt:lpstr>
      <vt:lpstr>Data Import / Export</vt:lpstr>
      <vt:lpstr>Data Import: RStudio</vt:lpstr>
      <vt:lpstr>Data transformation tools</vt:lpstr>
      <vt:lpstr>Janitor</vt:lpstr>
      <vt:lpstr>lubridate: Dates &amp; times</vt:lpstr>
      <vt:lpstr>stringr: Manipulating strings</vt:lpstr>
      <vt:lpstr>PowerPoint Presentation</vt:lpstr>
      <vt:lpstr>glue: Interpolating strings</vt:lpstr>
      <vt:lpstr>forcats: Working with factors</vt:lpstr>
      <vt:lpstr>PowerPoint Presentation</vt:lpstr>
      <vt:lpstr>Tidy tools: overview</vt:lpstr>
      <vt:lpstr>Data wrangling with dplyr &amp; tidyr</vt:lpstr>
      <vt:lpstr>Tidy operations</vt:lpstr>
      <vt:lpstr>PowerPoint Presentation</vt:lpstr>
      <vt:lpstr>Reshaping data: Long  Wide</vt:lpstr>
      <vt:lpstr>Tidying: reshaping wide to long</vt:lpstr>
      <vt:lpstr>Using pipes: %&gt;%, |&gt;</vt:lpstr>
      <vt:lpstr>Using pipes: %&gt;%, |&gt;</vt:lpstr>
      <vt:lpstr>Using pipes: |&gt; ggplot()</vt:lpstr>
      <vt:lpstr>Tidying: separate() and unite()</vt:lpstr>
      <vt:lpstr>dplyr: verbs for manipulating data</vt:lpstr>
      <vt:lpstr>dplyr: Subset observations (rows)</vt:lpstr>
      <vt:lpstr>dplyr: Subset variables (columns)</vt:lpstr>
      <vt:lpstr>dplyr: group_by() and summarise()</vt:lpstr>
      <vt:lpstr>Example: NASA data on solar radiation</vt:lpstr>
      <vt:lpstr>NASA data: solar radiation</vt:lpstr>
      <vt:lpstr>Faceting &amp; tidy data</vt:lpstr>
      <vt:lpstr>tidying the data</vt:lpstr>
      <vt:lpstr>tidying the data</vt:lpstr>
      <vt:lpstr>plotting the tidy data</vt:lpstr>
      <vt:lpstr>plotting the tidy data: smoothing</vt:lpstr>
      <vt:lpstr>Build a model</vt:lpstr>
      <vt:lpstr>Visualize the model</vt:lpstr>
      <vt:lpstr>Visualizing models</vt:lpstr>
      <vt:lpstr>broom: manipulating models</vt:lpstr>
      <vt:lpstr>Example: gapminder data</vt:lpstr>
      <vt:lpstr>Example: gapminder data</vt:lpstr>
      <vt:lpstr>PowerPoint Presentation</vt:lpstr>
      <vt:lpstr>tidyr:: “nest – map – unnest” trick</vt:lpstr>
      <vt:lpstr>PowerPoint Presentation</vt:lpstr>
      <vt:lpstr>purrr::map() &amp; friends</vt:lpstr>
      <vt:lpstr>Fitting multiple models</vt:lpstr>
      <vt:lpstr>PowerPoint Presentation</vt:lpstr>
      <vt:lpstr>PowerPoint Presentation</vt:lpstr>
      <vt:lpstr>Visualizing multiple models</vt:lpstr>
      <vt:lpstr>Visualizing coefficients</vt:lpstr>
      <vt:lpstr>Visualizing model fits</vt:lpstr>
      <vt:lpstr>Nice tables in R</vt:lpstr>
      <vt:lpstr>Tables in R: xtable</vt:lpstr>
      <vt:lpstr>Tables with {gt}</vt:lpstr>
      <vt:lpstr>{gt} workflow</vt:lpstr>
      <vt:lpstr>PowerPoint Presentation</vt:lpstr>
      <vt:lpstr>PowerPoint Presentation</vt:lpstr>
      <vt:lpstr>PowerPoint Presentation</vt:lpstr>
      <vt:lpstr>tinytable</vt:lpstr>
      <vt:lpstr>tinytable</vt:lpstr>
      <vt:lpstr>Writing &amp; publishing</vt:lpstr>
      <vt:lpstr>R Studio projects</vt:lpstr>
      <vt:lpstr>R Studio projects</vt:lpstr>
      <vt:lpstr>Organizing an R project</vt:lpstr>
      <vt:lpstr>Organizing an R project</vt:lpstr>
      <vt:lpstr>Organizing an R project</vt:lpstr>
      <vt:lpstr>Reproducible analysis &amp; reporting</vt:lpstr>
      <vt:lpstr>Output formats and templates</vt:lpstr>
      <vt:lpstr>Writing it up</vt:lpstr>
      <vt:lpstr>Writing it up</vt:lpstr>
      <vt:lpstr>Rmarkdown basics</vt:lpstr>
      <vt:lpstr>R code chunks</vt:lpstr>
      <vt:lpstr>PowerPoint Presentation</vt:lpstr>
      <vt:lpstr>R notebooks</vt:lpstr>
      <vt:lpstr>Posters with posterdown</vt:lpstr>
      <vt:lpstr>PowerPoint Presentation</vt:lpstr>
      <vt:lpstr>PowerPoint Presentation</vt:lpstr>
      <vt:lpstr>Summary</vt:lpstr>
      <vt:lpstr>ggplot extensions</vt:lpstr>
      <vt:lpstr>ggplot extensions - book</vt:lpstr>
      <vt:lpstr>ggplot extensions: GGally</vt:lpstr>
      <vt:lpstr>ggplot extensions: ggrepel</vt:lpstr>
      <vt:lpstr>ggplot extensions: gganimate</vt:lpstr>
      <vt:lpstr>ggpubr</vt:lpstr>
      <vt:lpstr>ggseg: plotting brain atlases</vt:lpstr>
      <vt:lpstr>ggthemes</vt:lpstr>
      <vt:lpstr>PowerPoint Presentation</vt:lpstr>
    </vt:vector>
  </TitlesOfParts>
  <Company>YORK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ggplot2-further</dc:title>
  <dc:creator>Michael Friendly</dc:creator>
  <cp:lastModifiedBy>Michael L Friendly</cp:lastModifiedBy>
  <cp:revision>228</cp:revision>
  <dcterms:created xsi:type="dcterms:W3CDTF">2017-10-14T20:35:56Z</dcterms:created>
  <dcterms:modified xsi:type="dcterms:W3CDTF">2025-03-06T16:38:46Z</dcterms:modified>
</cp:coreProperties>
</file>